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76" r:id="rId3"/>
    <p:sldId id="285" r:id="rId4"/>
    <p:sldId id="307" r:id="rId5"/>
    <p:sldId id="302" r:id="rId6"/>
    <p:sldId id="303" r:id="rId7"/>
    <p:sldId id="310" r:id="rId8"/>
    <p:sldId id="305" r:id="rId9"/>
    <p:sldId id="304" r:id="rId10"/>
    <p:sldId id="290" r:id="rId11"/>
    <p:sldId id="284" r:id="rId12"/>
    <p:sldId id="298" r:id="rId13"/>
    <p:sldId id="299" r:id="rId14"/>
    <p:sldId id="300" r:id="rId15"/>
    <p:sldId id="301" r:id="rId16"/>
    <p:sldId id="293" r:id="rId17"/>
    <p:sldId id="309" r:id="rId18"/>
    <p:sldId id="292" r:id="rId19"/>
    <p:sldId id="294" r:id="rId20"/>
    <p:sldId id="295" r:id="rId21"/>
    <p:sldId id="296" r:id="rId22"/>
    <p:sldId id="30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il Jain" initials="SJ" lastIdx="12" clrIdx="0"/>
  <p:cmAuthor id="1" name="fmi0160" initials="f"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24" y="-2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04AA93-EDD8-4AA2-9AD5-64A9CF223DD9}" type="datetimeFigureOut">
              <a:rPr lang="en-IN" smtClean="0"/>
              <a:pPr/>
              <a:t>16-06-2016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AFAA46-46ED-42F6-A27F-C8B267E3E700}" type="slidenum">
              <a:rPr lang="en-IN" smtClean="0"/>
              <a:pPr/>
              <a:t>‹#›</a:t>
            </a:fld>
            <a:endParaRPr lang="en-IN"/>
          </a:p>
        </p:txBody>
      </p:sp>
    </p:spTree>
    <p:extLst>
      <p:ext uri="{BB962C8B-B14F-4D97-AF65-F5344CB8AC3E}">
        <p14:creationId xmlns:p14="http://schemas.microsoft.com/office/powerpoint/2010/main" val="1493076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AFAA46-46ED-42F6-A27F-C8B267E3E700}" type="slidenum">
              <a:rPr lang="en-IN" smtClean="0"/>
              <a:pPr/>
              <a:t>1</a:t>
            </a:fld>
            <a:endParaRPr lang="en-I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11</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12</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13</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14</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15</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16</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5479B2B-FB2F-41F3-8946-289D07AB62B4}" type="slidenum">
              <a:rPr lang="en-US"/>
              <a:pPr fontAlgn="base">
                <a:spcBef>
                  <a:spcPct val="0"/>
                </a:spcBef>
                <a:spcAft>
                  <a:spcPct val="0"/>
                </a:spcAft>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18</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19</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20</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2</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21</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22</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3</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5</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6</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7</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8</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DBAFE2C-3293-49AB-8736-C60737C43007}" type="slidenum">
              <a:rPr lang="en-US"/>
              <a:pPr fontAlgn="base">
                <a:spcBef>
                  <a:spcPct val="0"/>
                </a:spcBef>
                <a:spcAft>
                  <a:spcPct val="0"/>
                </a:spcAft>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C6747A7-366B-452E-A9F7-A2129BA7EE7B}" type="slidenum">
              <a:rPr lang="en-US" smtClean="0"/>
              <a:pPr eaLnBrk="1" hangingPunct="1"/>
              <a:t>10</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0C64A6-BB2B-46BD-B5EC-75FD23BAC350}" type="datetime4">
              <a:rPr lang="en-US" smtClean="0"/>
              <a:pPr/>
              <a:t>16 June,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856B6B-6002-4443-AAA3-723FDBB7B7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7CC97A-58AB-4107-BE8A-49CAB4C511CE}" type="datetime4">
              <a:rPr lang="en-US" smtClean="0"/>
              <a:pPr/>
              <a:t>16 June,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856B6B-6002-4443-AAA3-723FDBB7B7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6EB4FB-9C57-4E32-BBCE-98F019479B2F}" type="datetime4">
              <a:rPr lang="en-US" smtClean="0"/>
              <a:pPr/>
              <a:t>16 June,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856B6B-6002-4443-AAA3-723FDBB7B7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EF3A4-6EB7-40B0-8C9F-48D51F50E43F}" type="datetime4">
              <a:rPr lang="en-US" smtClean="0"/>
              <a:pPr/>
              <a:t>16 June,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856B6B-6002-4443-AAA3-723FDBB7B7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994310-EA62-4814-962F-1315254A343B}" type="datetime4">
              <a:rPr lang="en-US" smtClean="0"/>
              <a:pPr/>
              <a:t>16 June,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856B6B-6002-4443-AAA3-723FDBB7B7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A7A5E6-E387-4D89-94A8-A55753348856}" type="datetime4">
              <a:rPr lang="en-US" smtClean="0"/>
              <a:pPr/>
              <a:t>16 June,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856B6B-6002-4443-AAA3-723FDBB7B7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64BBE5-6F37-4937-ADA7-B9F2B5ACAD47}" type="datetime4">
              <a:rPr lang="en-US" smtClean="0"/>
              <a:pPr/>
              <a:t>16 June, 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856B6B-6002-4443-AAA3-723FDBB7B7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D9B16F-A046-435E-8921-EF36E0CF1E8D}" type="datetime4">
              <a:rPr lang="en-US" smtClean="0"/>
              <a:pPr/>
              <a:t>16 June, 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856B6B-6002-4443-AAA3-723FDBB7B7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20F5A-2E3A-496C-91AF-ADAB3B1E923E}" type="datetime4">
              <a:rPr lang="en-US" smtClean="0"/>
              <a:pPr/>
              <a:t>16 June, 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856B6B-6002-4443-AAA3-723FDBB7B7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D2C800-A1D2-44CC-8C0E-E6CC0C36C7AC}" type="datetime4">
              <a:rPr lang="en-US" smtClean="0"/>
              <a:pPr/>
              <a:t>16 June,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856B6B-6002-4443-AAA3-723FDBB7B7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168FC3-545C-4A33-9157-E004B0BD328F}" type="datetime4">
              <a:rPr lang="en-US" smtClean="0"/>
              <a:pPr/>
              <a:t>16 June,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856B6B-6002-4443-AAA3-723FDBB7B7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371CB-2C9E-4DB9-9495-A197FD221314}" type="datetime4">
              <a:rPr lang="en-US" smtClean="0"/>
              <a:pPr/>
              <a:t>16 June, 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856B6B-6002-4443-AAA3-723FDBB7B7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799"/>
            <a:ext cx="7772400" cy="4343401"/>
          </a:xfrm>
        </p:spPr>
        <p:txBody>
          <a:bodyPr>
            <a:normAutofit/>
          </a:bodyPr>
          <a:lstStyle/>
          <a:p>
            <a:r>
              <a:rPr lang="en-US" b="1" dirty="0" smtClean="0"/>
              <a:t>Visit of Smt. </a:t>
            </a:r>
            <a:r>
              <a:rPr lang="en-US" b="1" dirty="0" err="1" smtClean="0"/>
              <a:t>Ritu</a:t>
            </a:r>
            <a:r>
              <a:rPr lang="en-US" b="1" dirty="0"/>
              <a:t> </a:t>
            </a:r>
            <a:r>
              <a:rPr lang="en-US" b="1" dirty="0" err="1" smtClean="0"/>
              <a:t>Pande</a:t>
            </a:r>
            <a:r>
              <a:rPr lang="en-US" b="1" dirty="0" smtClean="0"/>
              <a:t/>
            </a:r>
            <a:br>
              <a:rPr lang="en-US" b="1" dirty="0" smtClean="0"/>
            </a:br>
            <a:r>
              <a:rPr lang="en-US" b="1" dirty="0" smtClean="0"/>
              <a:t>Director </a:t>
            </a:r>
            <a:br>
              <a:rPr lang="en-US" b="1" dirty="0" smtClean="0"/>
            </a:br>
            <a:r>
              <a:rPr lang="en-US" b="1" dirty="0" smtClean="0"/>
              <a:t>Department of Heavy Industries</a:t>
            </a:r>
            <a:br>
              <a:rPr lang="en-US" b="1" dirty="0" smtClean="0"/>
            </a:br>
            <a:r>
              <a:rPr lang="en-US" b="1" dirty="0" smtClean="0"/>
              <a:t>on</a:t>
            </a:r>
            <a:br>
              <a:rPr lang="en-US" b="1" dirty="0" smtClean="0"/>
            </a:br>
            <a:r>
              <a:rPr lang="en-US" b="1" dirty="0" smtClean="0"/>
              <a:t>June 14, 2016</a:t>
            </a:r>
            <a:endParaRPr lang="en-US" b="1" dirty="0"/>
          </a:p>
        </p:txBody>
      </p:sp>
      <p:sp>
        <p:nvSpPr>
          <p:cNvPr id="3" name="Date Placeholder 2"/>
          <p:cNvSpPr>
            <a:spLocks noGrp="1"/>
          </p:cNvSpPr>
          <p:nvPr>
            <p:ph type="dt" sz="half" idx="10"/>
          </p:nvPr>
        </p:nvSpPr>
        <p:spPr/>
        <p:txBody>
          <a:bodyPr/>
          <a:lstStyle/>
          <a:p>
            <a:fld id="{58D17EF2-6760-4F70-BF47-73D6D5860DFB}" type="datetime4">
              <a:rPr lang="en-US" smtClean="0"/>
              <a:pPr/>
              <a:t>16 June, 2016</a:t>
            </a:fld>
            <a:endParaRPr lang="en-US"/>
          </a:p>
        </p:txBody>
      </p:sp>
      <p:sp>
        <p:nvSpPr>
          <p:cNvPr id="4" name="Slide Number Placeholder 3"/>
          <p:cNvSpPr>
            <a:spLocks noGrp="1"/>
          </p:cNvSpPr>
          <p:nvPr>
            <p:ph type="sldNum" sz="quarter" idx="12"/>
          </p:nvPr>
        </p:nvSpPr>
        <p:spPr/>
        <p:txBody>
          <a:bodyPr/>
          <a:lstStyle/>
          <a:p>
            <a:fld id="{8F856B6B-6002-4443-AAA3-723FDBB7B7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10</a:t>
            </a:fld>
            <a:endParaRPr lang="en-US"/>
          </a:p>
        </p:txBody>
      </p:sp>
      <p:sp>
        <p:nvSpPr>
          <p:cNvPr id="4" name="Rectangle 2"/>
          <p:cNvSpPr>
            <a:spLocks noGrp="1" noChangeArrowheads="1"/>
          </p:cNvSpPr>
          <p:nvPr>
            <p:ph type="ctrTitle"/>
          </p:nvPr>
        </p:nvSpPr>
        <p:spPr bwMode="auto">
          <a:xfrm>
            <a:off x="0" y="0"/>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lgn="l"/>
            <a:r>
              <a:rPr lang="en-CA" sz="3200" u="sng" dirty="0" smtClean="0"/>
              <a:t>India Polymer Demand:30 million Tonnes by 2021</a:t>
            </a:r>
            <a:endParaRPr lang="en-US" sz="3200" b="1" u="sng" dirty="0" smtClean="0">
              <a:latin typeface="Calibri" pitchFamily="34" charset="0"/>
            </a:endParaRP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sp>
        <p:nvSpPr>
          <p:cNvPr id="7" name="Rectangle 6"/>
          <p:cNvSpPr/>
          <p:nvPr/>
        </p:nvSpPr>
        <p:spPr>
          <a:xfrm>
            <a:off x="206827" y="5522001"/>
            <a:ext cx="2394857" cy="292388"/>
          </a:xfrm>
          <a:prstGeom prst="rect">
            <a:avLst/>
          </a:prstGeom>
        </p:spPr>
        <p:txBody>
          <a:bodyPr wrap="square">
            <a:spAutoFit/>
          </a:bodyPr>
          <a:lstStyle/>
          <a:p>
            <a:pPr>
              <a:buNone/>
            </a:pPr>
            <a:r>
              <a:rPr lang="en-CA" sz="1000" dirty="0" smtClean="0">
                <a:latin typeface="+mj-lt"/>
              </a:rPr>
              <a:t>Source: CPMA</a:t>
            </a:r>
            <a:endParaRPr lang="en-CA" sz="1000" dirty="0">
              <a:latin typeface="+mj-lt"/>
            </a:endParaRPr>
          </a:p>
        </p:txBody>
      </p:sp>
      <p:pic>
        <p:nvPicPr>
          <p:cNvPr id="8" name="Picture 2" descr="\\whqnas01\tempstore\Michael Crawford\graphs_images\SLIDE 12 CHART.png"/>
          <p:cNvPicPr>
            <a:picLocks noChangeAspect="1" noChangeArrowheads="1"/>
          </p:cNvPicPr>
          <p:nvPr/>
        </p:nvPicPr>
        <p:blipFill>
          <a:blip r:embed="rId3" cstate="print"/>
          <a:srcRect/>
          <a:stretch>
            <a:fillRect/>
          </a:stretch>
        </p:blipFill>
        <p:spPr bwMode="auto">
          <a:xfrm>
            <a:off x="2343701" y="1324622"/>
            <a:ext cx="4456599" cy="4855540"/>
          </a:xfrm>
          <a:prstGeom prst="rect">
            <a:avLst/>
          </a:prstGeom>
          <a:noFill/>
        </p:spPr>
      </p:pic>
      <p:sp>
        <p:nvSpPr>
          <p:cNvPr id="2" name="TextBox 1"/>
          <p:cNvSpPr txBox="1"/>
          <p:nvPr/>
        </p:nvSpPr>
        <p:spPr>
          <a:xfrm>
            <a:off x="1835696" y="1744587"/>
            <a:ext cx="864703" cy="4216539"/>
          </a:xfrm>
          <a:prstGeom prst="rect">
            <a:avLst/>
          </a:prstGeom>
          <a:solidFill>
            <a:schemeClr val="bg1"/>
          </a:solidFill>
        </p:spPr>
        <p:txBody>
          <a:bodyPr wrap="square" rtlCol="0">
            <a:spAutoFit/>
          </a:bodyPr>
          <a:lstStyle/>
          <a:p>
            <a:pPr algn="r"/>
            <a:r>
              <a:rPr lang="en-US" sz="1200" dirty="0" smtClean="0"/>
              <a:t>35000</a:t>
            </a:r>
          </a:p>
          <a:p>
            <a:pPr algn="r"/>
            <a:endParaRPr lang="en-US" sz="1600" dirty="0"/>
          </a:p>
          <a:p>
            <a:pPr algn="r"/>
            <a:r>
              <a:rPr lang="en-US" sz="1200" dirty="0" smtClean="0"/>
              <a:t>30000</a:t>
            </a:r>
          </a:p>
          <a:p>
            <a:pPr algn="r"/>
            <a:endParaRPr lang="en-US" sz="1200" dirty="0"/>
          </a:p>
          <a:p>
            <a:pPr algn="r"/>
            <a:endParaRPr lang="en-US" sz="1200" dirty="0"/>
          </a:p>
          <a:p>
            <a:pPr algn="r"/>
            <a:r>
              <a:rPr lang="en-US" sz="1200" dirty="0" smtClean="0"/>
              <a:t>25000</a:t>
            </a:r>
          </a:p>
          <a:p>
            <a:pPr algn="r"/>
            <a:endParaRPr lang="en-US" sz="1200" dirty="0" smtClean="0"/>
          </a:p>
          <a:p>
            <a:pPr algn="r"/>
            <a:endParaRPr lang="en-US" sz="1200" dirty="0"/>
          </a:p>
          <a:p>
            <a:pPr algn="r"/>
            <a:r>
              <a:rPr lang="en-US" sz="1200" dirty="0" smtClean="0"/>
              <a:t>20000</a:t>
            </a:r>
          </a:p>
          <a:p>
            <a:pPr algn="r"/>
            <a:endParaRPr lang="en-US" sz="1200" dirty="0" smtClean="0"/>
          </a:p>
          <a:p>
            <a:pPr algn="r"/>
            <a:endParaRPr lang="en-US" sz="1200" dirty="0"/>
          </a:p>
          <a:p>
            <a:pPr algn="r"/>
            <a:r>
              <a:rPr lang="en-US" sz="1200" dirty="0" smtClean="0"/>
              <a:t>15000</a:t>
            </a:r>
          </a:p>
          <a:p>
            <a:pPr algn="r"/>
            <a:endParaRPr lang="en-US" sz="1200" dirty="0" smtClean="0"/>
          </a:p>
          <a:p>
            <a:pPr algn="r"/>
            <a:endParaRPr lang="en-US" sz="1200" dirty="0"/>
          </a:p>
          <a:p>
            <a:pPr algn="r"/>
            <a:r>
              <a:rPr lang="en-US" sz="1200" dirty="0" smtClean="0"/>
              <a:t>10000</a:t>
            </a:r>
          </a:p>
          <a:p>
            <a:pPr algn="r"/>
            <a:endParaRPr lang="en-US" sz="1200" dirty="0" smtClean="0"/>
          </a:p>
          <a:p>
            <a:pPr algn="r"/>
            <a:endParaRPr lang="en-US" sz="1200" dirty="0"/>
          </a:p>
          <a:p>
            <a:pPr algn="r"/>
            <a:r>
              <a:rPr lang="en-US" sz="1200" dirty="0" smtClean="0"/>
              <a:t>5000</a:t>
            </a:r>
          </a:p>
          <a:p>
            <a:pPr algn="r"/>
            <a:endParaRPr lang="en-US" sz="1200" dirty="0"/>
          </a:p>
          <a:p>
            <a:pPr algn="r"/>
            <a:endParaRPr lang="en-US" sz="1200" dirty="0" smtClean="0"/>
          </a:p>
          <a:p>
            <a:pPr algn="r"/>
            <a:endParaRPr lang="en-US" sz="1200" dirty="0"/>
          </a:p>
          <a:p>
            <a:pPr algn="r"/>
            <a:endParaRPr lang="en-US" sz="1200" dirty="0"/>
          </a:p>
        </p:txBody>
      </p:sp>
      <p:sp>
        <p:nvSpPr>
          <p:cNvPr id="3" name="TextBox 2"/>
          <p:cNvSpPr txBox="1"/>
          <p:nvPr/>
        </p:nvSpPr>
        <p:spPr>
          <a:xfrm>
            <a:off x="206827" y="579537"/>
            <a:ext cx="6957461" cy="646331"/>
          </a:xfrm>
          <a:prstGeom prst="rect">
            <a:avLst/>
          </a:prstGeom>
          <a:noFill/>
        </p:spPr>
        <p:txBody>
          <a:bodyPr wrap="square" rtlCol="0">
            <a:spAutoFit/>
          </a:bodyPr>
          <a:lstStyle/>
          <a:p>
            <a:pPr marL="285750" indent="-285750">
              <a:buFont typeface="Arial" pitchFamily="34" charset="0"/>
              <a:buChar char="•"/>
            </a:pPr>
            <a:r>
              <a:rPr lang="en-US" b="1" dirty="0" smtClean="0"/>
              <a:t>Polymer Consumption Growth in 2015-16 was 15.0% </a:t>
            </a:r>
          </a:p>
          <a:p>
            <a:pPr marL="285750" indent="-285750">
              <a:buFont typeface="Arial" pitchFamily="34" charset="0"/>
              <a:buChar char="•"/>
            </a:pPr>
            <a:r>
              <a:rPr lang="en-US" b="1" dirty="0" smtClean="0"/>
              <a:t>Expected to Growth till 2021 at 12.0% CAGR</a:t>
            </a:r>
            <a:endParaRPr lang="en-US" b="1" dirty="0"/>
          </a:p>
        </p:txBody>
      </p:sp>
    </p:spTree>
    <p:extLst>
      <p:ext uri="{BB962C8B-B14F-4D97-AF65-F5344CB8AC3E}">
        <p14:creationId xmlns:p14="http://schemas.microsoft.com/office/powerpoint/2010/main" val="1933542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11</a:t>
            </a:fld>
            <a:endParaRPr lang="en-US"/>
          </a:p>
        </p:txBody>
      </p:sp>
      <p:sp>
        <p:nvSpPr>
          <p:cNvPr id="4" name="Rectangle 2"/>
          <p:cNvSpPr>
            <a:spLocks noGrp="1" noChangeArrowheads="1"/>
          </p:cNvSpPr>
          <p:nvPr>
            <p:ph type="ctrTitle"/>
          </p:nvPr>
        </p:nvSpPr>
        <p:spPr bwMode="auto">
          <a:xfrm>
            <a:off x="0" y="0"/>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l"/>
            <a:r>
              <a:rPr lang="en-US" sz="3200" b="1" u="sng" dirty="0" smtClean="0">
                <a:latin typeface="Calibri" pitchFamily="34" charset="0"/>
              </a:rPr>
              <a:t>Major Machinery Manufacturers:</a:t>
            </a: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960189771"/>
              </p:ext>
            </p:extLst>
          </p:nvPr>
        </p:nvGraphicFramePr>
        <p:xfrm>
          <a:off x="380758" y="692696"/>
          <a:ext cx="8079674" cy="5027711"/>
        </p:xfrm>
        <a:graphic>
          <a:graphicData uri="http://schemas.openxmlformats.org/drawingml/2006/table">
            <a:tbl>
              <a:tblPr firstRow="1" bandRow="1">
                <a:tableStyleId>{5C22544A-7EE6-4342-B048-85BDC9FD1C3A}</a:tableStyleId>
              </a:tblPr>
              <a:tblGrid>
                <a:gridCol w="3468178"/>
                <a:gridCol w="1650492"/>
                <a:gridCol w="2961004"/>
              </a:tblGrid>
              <a:tr h="377080">
                <a:tc>
                  <a:txBody>
                    <a:bodyPr/>
                    <a:lstStyle/>
                    <a:p>
                      <a:pPr algn="l" fontAlgn="t"/>
                      <a:r>
                        <a:rPr lang="en-US" sz="1400" b="1" i="0" u="none" strike="noStrike" dirty="0">
                          <a:effectLst/>
                          <a:latin typeface="+mn-lt"/>
                        </a:rPr>
                        <a:t>Manufacturer </a:t>
                      </a:r>
                    </a:p>
                  </a:txBody>
                  <a:tcPr marL="9525" marR="9525" marT="9525" marB="0"/>
                </a:tc>
                <a:tc>
                  <a:txBody>
                    <a:bodyPr/>
                    <a:lstStyle/>
                    <a:p>
                      <a:pPr algn="ctr" fontAlgn="t"/>
                      <a:r>
                        <a:rPr lang="en-US" sz="1400" b="1" i="0" u="none" strike="noStrike" dirty="0">
                          <a:effectLst/>
                          <a:latin typeface="+mn-lt"/>
                        </a:rPr>
                        <a:t>Year of Establishment</a:t>
                      </a:r>
                    </a:p>
                  </a:txBody>
                  <a:tcPr marL="9525" marR="9525" marT="9525" marB="0"/>
                </a:tc>
                <a:tc>
                  <a:txBody>
                    <a:bodyPr/>
                    <a:lstStyle/>
                    <a:p>
                      <a:pPr algn="ctr" fontAlgn="t"/>
                      <a:r>
                        <a:rPr lang="en-US" sz="1400" b="1" i="0" u="none" strike="noStrike" dirty="0">
                          <a:effectLst/>
                          <a:latin typeface="+mn-lt"/>
                        </a:rPr>
                        <a:t>Products</a:t>
                      </a:r>
                    </a:p>
                  </a:txBody>
                  <a:tcPr marL="9525" marR="9525" marT="9525" marB="0"/>
                </a:tc>
              </a:tr>
              <a:tr h="377080">
                <a:tc>
                  <a:txBody>
                    <a:bodyPr/>
                    <a:lstStyle/>
                    <a:p>
                      <a:pPr algn="l" fontAlgn="t"/>
                      <a:r>
                        <a:rPr lang="en-US" sz="1400" b="0" i="0" u="none" strike="noStrike" dirty="0">
                          <a:effectLst/>
                          <a:latin typeface="+mn-lt"/>
                        </a:rPr>
                        <a:t>Windsor Machinery Limited</a:t>
                      </a:r>
                    </a:p>
                  </a:txBody>
                  <a:tcPr marL="9525" marR="9525" marT="9525" marB="0"/>
                </a:tc>
                <a:tc>
                  <a:txBody>
                    <a:bodyPr/>
                    <a:lstStyle/>
                    <a:p>
                      <a:pPr algn="ctr" fontAlgn="t"/>
                      <a:r>
                        <a:rPr lang="en-US" sz="1400" b="0" i="0" u="none" strike="noStrike">
                          <a:effectLst/>
                          <a:latin typeface="+mn-lt"/>
                        </a:rPr>
                        <a:t>1965</a:t>
                      </a:r>
                    </a:p>
                  </a:txBody>
                  <a:tcPr marL="9525" marR="9525" marT="9525" marB="0"/>
                </a:tc>
                <a:tc>
                  <a:txBody>
                    <a:bodyPr/>
                    <a:lstStyle/>
                    <a:p>
                      <a:pPr algn="l" fontAlgn="t"/>
                      <a:r>
                        <a:rPr lang="en-US" sz="1400" b="0" i="0" u="none" strike="noStrike" dirty="0">
                          <a:effectLst/>
                          <a:latin typeface="+mn-lt"/>
                        </a:rPr>
                        <a:t>Extrusion &amp; Injection Molding</a:t>
                      </a:r>
                    </a:p>
                  </a:txBody>
                  <a:tcPr marL="9525" marR="9525" marT="9525" marB="0"/>
                </a:tc>
              </a:tr>
              <a:tr h="377080">
                <a:tc>
                  <a:txBody>
                    <a:bodyPr/>
                    <a:lstStyle/>
                    <a:p>
                      <a:pPr algn="l" fontAlgn="t"/>
                      <a:r>
                        <a:rPr lang="en-US" sz="1400" b="0" i="0" u="none" strike="noStrike" dirty="0" err="1">
                          <a:effectLst/>
                          <a:latin typeface="+mn-lt"/>
                        </a:rPr>
                        <a:t>Kabra</a:t>
                      </a:r>
                      <a:r>
                        <a:rPr lang="en-US" sz="1400" b="0" i="0" u="none" strike="noStrike" dirty="0">
                          <a:effectLst/>
                          <a:latin typeface="+mn-lt"/>
                        </a:rPr>
                        <a:t> </a:t>
                      </a:r>
                      <a:r>
                        <a:rPr lang="en-US" sz="1400" b="0" i="0" u="none" strike="noStrike" dirty="0" err="1">
                          <a:effectLst/>
                          <a:latin typeface="+mn-lt"/>
                        </a:rPr>
                        <a:t>Extrusiontechnik</a:t>
                      </a:r>
                      <a:r>
                        <a:rPr lang="en-US" sz="1400" b="0" i="0" u="none" strike="noStrike" dirty="0">
                          <a:effectLst/>
                          <a:latin typeface="+mn-lt"/>
                        </a:rPr>
                        <a:t> Ltd</a:t>
                      </a:r>
                    </a:p>
                  </a:txBody>
                  <a:tcPr marL="9525" marR="9525" marT="9525" marB="0"/>
                </a:tc>
                <a:tc>
                  <a:txBody>
                    <a:bodyPr/>
                    <a:lstStyle/>
                    <a:p>
                      <a:pPr algn="ctr" fontAlgn="t"/>
                      <a:r>
                        <a:rPr lang="en-US" sz="1400" b="0" i="0" u="none" strike="noStrike">
                          <a:effectLst/>
                          <a:latin typeface="+mn-lt"/>
                        </a:rPr>
                        <a:t>1970</a:t>
                      </a:r>
                    </a:p>
                  </a:txBody>
                  <a:tcPr marL="9525" marR="9525" marT="9525" marB="0"/>
                </a:tc>
                <a:tc>
                  <a:txBody>
                    <a:bodyPr/>
                    <a:lstStyle/>
                    <a:p>
                      <a:pPr algn="l" fontAlgn="t"/>
                      <a:r>
                        <a:rPr lang="en-US" sz="1400" b="0" i="0" u="none" strike="noStrike">
                          <a:effectLst/>
                          <a:latin typeface="+mn-lt"/>
                        </a:rPr>
                        <a:t>Extrusion</a:t>
                      </a:r>
                    </a:p>
                  </a:txBody>
                  <a:tcPr marL="9525" marR="9525" marT="9525" marB="0"/>
                </a:tc>
              </a:tr>
              <a:tr h="377080">
                <a:tc>
                  <a:txBody>
                    <a:bodyPr/>
                    <a:lstStyle/>
                    <a:p>
                      <a:pPr algn="l" fontAlgn="t"/>
                      <a:r>
                        <a:rPr lang="en-US" sz="1400" b="0" i="0" u="none" strike="noStrike" dirty="0" err="1">
                          <a:effectLst/>
                          <a:latin typeface="+mn-lt"/>
                        </a:rPr>
                        <a:t>Lohia</a:t>
                      </a:r>
                      <a:r>
                        <a:rPr lang="en-US" sz="1400" b="0" i="0" u="none" strike="noStrike" dirty="0">
                          <a:effectLst/>
                          <a:latin typeface="+mn-lt"/>
                        </a:rPr>
                        <a:t> </a:t>
                      </a:r>
                      <a:r>
                        <a:rPr lang="en-US" sz="1400" b="0" i="0" u="none" strike="noStrike" dirty="0" smtClean="0">
                          <a:effectLst/>
                          <a:latin typeface="+mn-lt"/>
                        </a:rPr>
                        <a:t>Corp </a:t>
                      </a:r>
                      <a:r>
                        <a:rPr lang="en-US" sz="1400" b="0" i="0" u="none" strike="noStrike" dirty="0">
                          <a:effectLst/>
                          <a:latin typeface="+mn-lt"/>
                        </a:rPr>
                        <a:t>Limited</a:t>
                      </a:r>
                    </a:p>
                  </a:txBody>
                  <a:tcPr marL="9525" marR="9525" marT="9525" marB="0"/>
                </a:tc>
                <a:tc>
                  <a:txBody>
                    <a:bodyPr/>
                    <a:lstStyle/>
                    <a:p>
                      <a:pPr algn="ctr" fontAlgn="t"/>
                      <a:r>
                        <a:rPr lang="en-US" sz="1400" b="0" i="0" u="none" strike="noStrike">
                          <a:effectLst/>
                          <a:latin typeface="+mn-lt"/>
                        </a:rPr>
                        <a:t>1975</a:t>
                      </a:r>
                    </a:p>
                  </a:txBody>
                  <a:tcPr marL="9525" marR="9525" marT="9525" marB="0"/>
                </a:tc>
                <a:tc>
                  <a:txBody>
                    <a:bodyPr/>
                    <a:lstStyle/>
                    <a:p>
                      <a:pPr algn="just" fontAlgn="t"/>
                      <a:r>
                        <a:rPr lang="en-US" sz="1400" b="0" i="0" u="none" strike="noStrike">
                          <a:effectLst/>
                          <a:latin typeface="+mn-lt"/>
                        </a:rPr>
                        <a:t>Weaving Looms</a:t>
                      </a:r>
                    </a:p>
                  </a:txBody>
                  <a:tcPr marL="9525" marR="9525" marT="9525" marB="0"/>
                </a:tc>
              </a:tr>
              <a:tr h="377080">
                <a:tc>
                  <a:txBody>
                    <a:bodyPr/>
                    <a:lstStyle/>
                    <a:p>
                      <a:pPr algn="l" fontAlgn="t"/>
                      <a:r>
                        <a:rPr lang="en-US" sz="1400" b="0" i="0" u="none" strike="noStrike" dirty="0" err="1">
                          <a:effectLst/>
                          <a:latin typeface="+mn-lt"/>
                        </a:rPr>
                        <a:t>Rajoo</a:t>
                      </a:r>
                      <a:r>
                        <a:rPr lang="en-US" sz="1400" b="0" i="0" u="none" strike="noStrike" dirty="0">
                          <a:effectLst/>
                          <a:latin typeface="+mn-lt"/>
                        </a:rPr>
                        <a:t> Engineers Limited</a:t>
                      </a:r>
                    </a:p>
                  </a:txBody>
                  <a:tcPr marL="9525" marR="9525" marT="9525" marB="0"/>
                </a:tc>
                <a:tc>
                  <a:txBody>
                    <a:bodyPr/>
                    <a:lstStyle/>
                    <a:p>
                      <a:pPr algn="ctr" fontAlgn="t"/>
                      <a:r>
                        <a:rPr lang="en-US" sz="1400" b="0" i="0" u="none" strike="noStrike">
                          <a:effectLst/>
                          <a:latin typeface="+mn-lt"/>
                        </a:rPr>
                        <a:t>1986</a:t>
                      </a:r>
                    </a:p>
                  </a:txBody>
                  <a:tcPr marL="9525" marR="9525" marT="9525" marB="0"/>
                </a:tc>
                <a:tc>
                  <a:txBody>
                    <a:bodyPr/>
                    <a:lstStyle/>
                    <a:p>
                      <a:pPr algn="l" fontAlgn="t"/>
                      <a:r>
                        <a:rPr lang="en-US" sz="1400" b="0" i="0" u="none" strike="noStrike">
                          <a:effectLst/>
                          <a:latin typeface="+mn-lt"/>
                        </a:rPr>
                        <a:t>Extrusion</a:t>
                      </a:r>
                    </a:p>
                  </a:txBody>
                  <a:tcPr marL="9525" marR="9525" marT="9525" marB="0"/>
                </a:tc>
              </a:tr>
              <a:tr h="377080">
                <a:tc>
                  <a:txBody>
                    <a:bodyPr/>
                    <a:lstStyle/>
                    <a:p>
                      <a:pPr algn="l" fontAlgn="t"/>
                      <a:r>
                        <a:rPr lang="en-US" sz="1400" b="0" i="0" u="none" strike="noStrike" dirty="0">
                          <a:effectLst/>
                          <a:latin typeface="+mn-lt"/>
                        </a:rPr>
                        <a:t>J.P. </a:t>
                      </a:r>
                      <a:r>
                        <a:rPr lang="en-US" sz="1400" b="0" i="0" u="none" strike="noStrike" dirty="0" err="1">
                          <a:effectLst/>
                          <a:latin typeface="+mn-lt"/>
                        </a:rPr>
                        <a:t>Extrusiontech</a:t>
                      </a:r>
                      <a:r>
                        <a:rPr lang="en-US" sz="1400" b="0" i="0" u="none" strike="noStrike" dirty="0">
                          <a:effectLst/>
                          <a:latin typeface="+mn-lt"/>
                        </a:rPr>
                        <a:t> </a:t>
                      </a:r>
                      <a:r>
                        <a:rPr lang="en-US" sz="1400" b="0" i="0" u="none" strike="noStrike" dirty="0" err="1">
                          <a:effectLst/>
                          <a:latin typeface="+mn-lt"/>
                        </a:rPr>
                        <a:t>Pvt.Ltd</a:t>
                      </a:r>
                      <a:endParaRPr lang="en-US" sz="1400" b="0" i="0" u="none" strike="noStrike" dirty="0">
                        <a:effectLst/>
                        <a:latin typeface="+mn-lt"/>
                      </a:endParaRPr>
                    </a:p>
                  </a:txBody>
                  <a:tcPr marL="9525" marR="9525" marT="9525" marB="0"/>
                </a:tc>
                <a:tc>
                  <a:txBody>
                    <a:bodyPr/>
                    <a:lstStyle/>
                    <a:p>
                      <a:pPr algn="ctr" fontAlgn="t"/>
                      <a:r>
                        <a:rPr lang="en-US" sz="1400" b="0" i="0" u="none" strike="noStrike">
                          <a:effectLst/>
                          <a:latin typeface="+mn-lt"/>
                        </a:rPr>
                        <a:t>1987</a:t>
                      </a:r>
                    </a:p>
                  </a:txBody>
                  <a:tcPr marL="9525" marR="9525" marT="9525" marB="0"/>
                </a:tc>
                <a:tc>
                  <a:txBody>
                    <a:bodyPr/>
                    <a:lstStyle/>
                    <a:p>
                      <a:pPr algn="l" fontAlgn="t"/>
                      <a:r>
                        <a:rPr lang="en-US" sz="1400" b="0" i="0" u="none" strike="noStrike">
                          <a:effectLst/>
                          <a:latin typeface="+mn-lt"/>
                        </a:rPr>
                        <a:t>Extrusion</a:t>
                      </a:r>
                    </a:p>
                  </a:txBody>
                  <a:tcPr marL="9525" marR="9525" marT="9525" marB="0"/>
                </a:tc>
              </a:tr>
              <a:tr h="443586">
                <a:tc>
                  <a:txBody>
                    <a:bodyPr/>
                    <a:lstStyle/>
                    <a:p>
                      <a:pPr algn="l" fontAlgn="t"/>
                      <a:r>
                        <a:rPr lang="en-US" sz="1400" b="0" i="0" u="none" strike="noStrike" dirty="0">
                          <a:effectLst/>
                          <a:latin typeface="+mn-lt"/>
                        </a:rPr>
                        <a:t>Toshiba Machines Limited </a:t>
                      </a:r>
                      <a:endParaRPr lang="en-US" sz="1400" b="0" i="0" u="none" strike="noStrike" dirty="0" smtClean="0">
                        <a:effectLst/>
                        <a:latin typeface="+mn-lt"/>
                      </a:endParaRPr>
                    </a:p>
                    <a:p>
                      <a:pPr algn="l" fontAlgn="t"/>
                      <a:r>
                        <a:rPr lang="en-US" sz="1400" b="0" i="0" u="none" strike="noStrike" dirty="0" smtClean="0">
                          <a:effectLst/>
                          <a:latin typeface="+mn-lt"/>
                        </a:rPr>
                        <a:t>(</a:t>
                      </a:r>
                      <a:r>
                        <a:rPr lang="en-US" sz="1400" b="0" i="0" u="none" strike="noStrike" dirty="0">
                          <a:effectLst/>
                          <a:latin typeface="+mn-lt"/>
                        </a:rPr>
                        <a:t>Formerly Larsen &amp; Toubro Machines Limited)</a:t>
                      </a:r>
                    </a:p>
                  </a:txBody>
                  <a:tcPr marL="9525" marR="9525" marT="9525" marB="0"/>
                </a:tc>
                <a:tc>
                  <a:txBody>
                    <a:bodyPr/>
                    <a:lstStyle/>
                    <a:p>
                      <a:pPr algn="ctr" fontAlgn="t"/>
                      <a:r>
                        <a:rPr lang="en-US" sz="1400" b="0" i="0" u="none" strike="noStrike">
                          <a:effectLst/>
                          <a:latin typeface="+mn-lt"/>
                        </a:rPr>
                        <a:t>1992</a:t>
                      </a:r>
                    </a:p>
                  </a:txBody>
                  <a:tcPr marL="9525" marR="9525" marT="9525" marB="0"/>
                </a:tc>
                <a:tc>
                  <a:txBody>
                    <a:bodyPr/>
                    <a:lstStyle/>
                    <a:p>
                      <a:pPr algn="just" fontAlgn="t"/>
                      <a:r>
                        <a:rPr lang="en-US" sz="1400" b="0" i="0" u="none" strike="noStrike">
                          <a:effectLst/>
                          <a:latin typeface="+mn-lt"/>
                        </a:rPr>
                        <a:t>Injection Molding</a:t>
                      </a:r>
                    </a:p>
                  </a:txBody>
                  <a:tcPr marL="9525" marR="9525" marT="9525" marB="0"/>
                </a:tc>
              </a:tr>
              <a:tr h="377080">
                <a:tc>
                  <a:txBody>
                    <a:bodyPr/>
                    <a:lstStyle/>
                    <a:p>
                      <a:pPr algn="l" fontAlgn="t"/>
                      <a:r>
                        <a:rPr lang="en-US" sz="1400" b="0" i="0" u="none" strike="noStrike" dirty="0">
                          <a:effectLst/>
                          <a:latin typeface="+mn-lt"/>
                        </a:rPr>
                        <a:t>Electronica Plastic machines Limited</a:t>
                      </a:r>
                    </a:p>
                  </a:txBody>
                  <a:tcPr marL="9525" marR="9525" marT="9525" marB="0"/>
                </a:tc>
                <a:tc>
                  <a:txBody>
                    <a:bodyPr/>
                    <a:lstStyle/>
                    <a:p>
                      <a:pPr algn="ctr" fontAlgn="t"/>
                      <a:r>
                        <a:rPr lang="en-US" sz="1400" b="0" i="0" u="none" strike="noStrike">
                          <a:effectLst/>
                          <a:latin typeface="+mn-lt"/>
                        </a:rPr>
                        <a:t>1992</a:t>
                      </a:r>
                    </a:p>
                  </a:txBody>
                  <a:tcPr marL="9525" marR="9525" marT="9525" marB="0"/>
                </a:tc>
                <a:tc>
                  <a:txBody>
                    <a:bodyPr/>
                    <a:lstStyle/>
                    <a:p>
                      <a:pPr algn="just" fontAlgn="t"/>
                      <a:r>
                        <a:rPr lang="en-US" sz="1400" b="0" i="0" u="none" strike="noStrike">
                          <a:effectLst/>
                          <a:latin typeface="+mn-lt"/>
                        </a:rPr>
                        <a:t>Injection Molding</a:t>
                      </a:r>
                    </a:p>
                  </a:txBody>
                  <a:tcPr marL="9525" marR="9525" marT="9525" marB="0"/>
                </a:tc>
              </a:tr>
              <a:tr h="377080">
                <a:tc>
                  <a:txBody>
                    <a:bodyPr/>
                    <a:lstStyle/>
                    <a:p>
                      <a:pPr algn="l" fontAlgn="t"/>
                      <a:r>
                        <a:rPr lang="en-US" sz="1400" b="0" i="0" u="none" strike="noStrike" dirty="0">
                          <a:effectLst/>
                          <a:latin typeface="+mn-lt"/>
                        </a:rPr>
                        <a:t>Steer Engineering Pvt. Ltd.</a:t>
                      </a:r>
                    </a:p>
                  </a:txBody>
                  <a:tcPr marL="9525" marR="9525" marT="9525" marB="0"/>
                </a:tc>
                <a:tc>
                  <a:txBody>
                    <a:bodyPr/>
                    <a:lstStyle/>
                    <a:p>
                      <a:pPr algn="ctr" fontAlgn="t"/>
                      <a:r>
                        <a:rPr lang="en-US" sz="1400" b="0" i="0" u="none" strike="noStrike">
                          <a:effectLst/>
                          <a:latin typeface="+mn-lt"/>
                        </a:rPr>
                        <a:t>1993</a:t>
                      </a:r>
                    </a:p>
                  </a:txBody>
                  <a:tcPr marL="9525" marR="9525" marT="9525" marB="0"/>
                </a:tc>
                <a:tc>
                  <a:txBody>
                    <a:bodyPr/>
                    <a:lstStyle/>
                    <a:p>
                      <a:pPr algn="l" fontAlgn="t"/>
                      <a:r>
                        <a:rPr lang="en-US" sz="1400" b="0" i="0" u="none" strike="noStrike" dirty="0" smtClean="0">
                          <a:effectLst/>
                          <a:latin typeface="+mn-lt"/>
                        </a:rPr>
                        <a:t>Compounding Extrusion</a:t>
                      </a:r>
                      <a:r>
                        <a:rPr lang="en-US" sz="1400" b="0" i="0" u="none" strike="noStrike" baseline="0" dirty="0" smtClean="0">
                          <a:effectLst/>
                          <a:latin typeface="+mn-lt"/>
                        </a:rPr>
                        <a:t> </a:t>
                      </a:r>
                      <a:endParaRPr lang="en-US" sz="1400" b="0" i="0" u="none" strike="noStrike" dirty="0">
                        <a:effectLst/>
                        <a:latin typeface="+mn-lt"/>
                      </a:endParaRPr>
                    </a:p>
                  </a:txBody>
                  <a:tcPr marL="9525" marR="9525" marT="9525" marB="0"/>
                </a:tc>
              </a:tr>
              <a:tr h="377080">
                <a:tc>
                  <a:txBody>
                    <a:bodyPr/>
                    <a:lstStyle/>
                    <a:p>
                      <a:pPr algn="l" fontAlgn="t"/>
                      <a:r>
                        <a:rPr lang="it-IT" sz="1400" b="0" i="0" u="none" strike="noStrike" dirty="0">
                          <a:effectLst/>
                          <a:latin typeface="+mn-lt"/>
                        </a:rPr>
                        <a:t>Ferromatik Milacron India Pvt. Ltd</a:t>
                      </a:r>
                    </a:p>
                  </a:txBody>
                  <a:tcPr marL="9525" marR="9525" marT="9525" marB="0"/>
                </a:tc>
                <a:tc>
                  <a:txBody>
                    <a:bodyPr/>
                    <a:lstStyle/>
                    <a:p>
                      <a:pPr algn="ctr" fontAlgn="t"/>
                      <a:r>
                        <a:rPr lang="en-US" sz="1400" b="0" i="0" u="none" strike="noStrike">
                          <a:effectLst/>
                          <a:latin typeface="+mn-lt"/>
                        </a:rPr>
                        <a:t>1995</a:t>
                      </a:r>
                    </a:p>
                  </a:txBody>
                  <a:tcPr marL="9525" marR="9525" marT="9525" marB="0"/>
                </a:tc>
                <a:tc>
                  <a:txBody>
                    <a:bodyPr/>
                    <a:lstStyle/>
                    <a:p>
                      <a:pPr algn="l" fontAlgn="t"/>
                      <a:r>
                        <a:rPr lang="en-US" sz="1400" b="0" i="0" u="none" strike="noStrike" dirty="0">
                          <a:effectLst/>
                          <a:latin typeface="+mn-lt"/>
                        </a:rPr>
                        <a:t>Injection </a:t>
                      </a:r>
                      <a:r>
                        <a:rPr lang="en-US" sz="1400" b="0" i="0" u="none" strike="noStrike" dirty="0" smtClean="0">
                          <a:effectLst/>
                          <a:latin typeface="+mn-lt"/>
                        </a:rPr>
                        <a:t>Molding, </a:t>
                      </a:r>
                      <a:r>
                        <a:rPr lang="en-US" sz="1400" b="0" i="0" u="none" strike="noStrike" dirty="0">
                          <a:effectLst/>
                          <a:latin typeface="+mn-lt"/>
                        </a:rPr>
                        <a:t>Blow </a:t>
                      </a:r>
                      <a:r>
                        <a:rPr lang="en-US" sz="1400" b="0" i="0" u="none" strike="noStrike" dirty="0" smtClean="0">
                          <a:effectLst/>
                          <a:latin typeface="+mn-lt"/>
                        </a:rPr>
                        <a:t>Molding &amp; Extrusion</a:t>
                      </a:r>
                      <a:endParaRPr lang="en-US" sz="1400" b="0" i="0" u="none" strike="noStrike" dirty="0">
                        <a:effectLst/>
                        <a:latin typeface="+mn-lt"/>
                      </a:endParaRPr>
                    </a:p>
                  </a:txBody>
                  <a:tcPr marL="9525" marR="9525" marT="9525" marB="0"/>
                </a:tc>
              </a:tr>
              <a:tr h="377080">
                <a:tc>
                  <a:txBody>
                    <a:bodyPr/>
                    <a:lstStyle/>
                    <a:p>
                      <a:pPr algn="l" fontAlgn="t"/>
                      <a:r>
                        <a:rPr lang="en-US" sz="1400" b="0" i="0" u="none" strike="noStrike" dirty="0">
                          <a:effectLst/>
                          <a:latin typeface="+mn-lt"/>
                        </a:rPr>
                        <a:t>ASB International Pvt. Ltd</a:t>
                      </a:r>
                    </a:p>
                  </a:txBody>
                  <a:tcPr marL="9525" marR="9525" marT="9525" marB="0"/>
                </a:tc>
                <a:tc>
                  <a:txBody>
                    <a:bodyPr/>
                    <a:lstStyle/>
                    <a:p>
                      <a:pPr algn="ctr" fontAlgn="t"/>
                      <a:r>
                        <a:rPr lang="en-US" sz="1400" b="0" i="0" u="none" strike="noStrike" dirty="0">
                          <a:effectLst/>
                          <a:latin typeface="+mn-lt"/>
                        </a:rPr>
                        <a:t>2000</a:t>
                      </a:r>
                    </a:p>
                  </a:txBody>
                  <a:tcPr marL="9525" marR="9525" marT="9525" marB="0"/>
                </a:tc>
                <a:tc>
                  <a:txBody>
                    <a:bodyPr/>
                    <a:lstStyle/>
                    <a:p>
                      <a:pPr algn="just" fontAlgn="t"/>
                      <a:r>
                        <a:rPr lang="en-US" sz="1400" b="0" i="0" u="none" strike="noStrike" dirty="0">
                          <a:effectLst/>
                          <a:latin typeface="+mn-lt"/>
                        </a:rPr>
                        <a:t>Blow Molding</a:t>
                      </a:r>
                    </a:p>
                  </a:txBody>
                  <a:tcPr marL="9525" marR="9525" marT="9525" marB="0"/>
                </a:tc>
              </a:tr>
              <a:tr h="377080">
                <a:tc>
                  <a:txBody>
                    <a:bodyPr/>
                    <a:lstStyle/>
                    <a:p>
                      <a:pPr algn="l" fontAlgn="t"/>
                      <a:r>
                        <a:rPr lang="en-US" sz="1400" b="0" i="0" u="none" strike="noStrike" dirty="0" err="1">
                          <a:effectLst/>
                          <a:latin typeface="+mn-lt"/>
                        </a:rPr>
                        <a:t>Sidel</a:t>
                      </a:r>
                      <a:r>
                        <a:rPr lang="en-US" sz="1400" b="0" i="0" u="none" strike="noStrike" dirty="0">
                          <a:effectLst/>
                          <a:latin typeface="+mn-lt"/>
                        </a:rPr>
                        <a:t> India Pvt. Ltd</a:t>
                      </a:r>
                    </a:p>
                  </a:txBody>
                  <a:tcPr marL="9525" marR="9525" marT="9525" marB="0"/>
                </a:tc>
                <a:tc>
                  <a:txBody>
                    <a:bodyPr/>
                    <a:lstStyle/>
                    <a:p>
                      <a:pPr algn="ctr" fontAlgn="t"/>
                      <a:r>
                        <a:rPr lang="en-US" sz="1400" b="0" i="0" u="none" strike="noStrike" dirty="0">
                          <a:effectLst/>
                          <a:latin typeface="+mn-lt"/>
                        </a:rPr>
                        <a:t> </a:t>
                      </a:r>
                      <a:r>
                        <a:rPr lang="en-US" sz="1400" b="0" i="0" u="none" strike="noStrike" dirty="0" smtClean="0">
                          <a:effectLst/>
                          <a:latin typeface="+mn-lt"/>
                        </a:rPr>
                        <a:t>2001</a:t>
                      </a:r>
                      <a:endParaRPr lang="en-US" sz="1400" b="0" i="0" u="none" strike="noStrike" dirty="0">
                        <a:effectLst/>
                        <a:latin typeface="+mn-lt"/>
                      </a:endParaRPr>
                    </a:p>
                  </a:txBody>
                  <a:tcPr marL="9525" marR="9525" marT="9525" marB="0"/>
                </a:tc>
                <a:tc>
                  <a:txBody>
                    <a:bodyPr/>
                    <a:lstStyle/>
                    <a:p>
                      <a:pPr algn="just" fontAlgn="t"/>
                      <a:r>
                        <a:rPr lang="en-US" sz="1400" b="0" i="0" u="none" strike="noStrike" dirty="0">
                          <a:effectLst/>
                          <a:latin typeface="+mn-lt"/>
                        </a:rPr>
                        <a:t>Blow Molding</a:t>
                      </a:r>
                    </a:p>
                  </a:txBody>
                  <a:tcPr marL="9525" marR="9525" marT="9525" marB="0"/>
                </a:tc>
              </a:tr>
              <a:tr h="377080">
                <a:tc>
                  <a:txBody>
                    <a:bodyPr/>
                    <a:lstStyle/>
                    <a:p>
                      <a:pPr algn="l" fontAlgn="t"/>
                      <a:r>
                        <a:rPr lang="en-US" sz="1400" b="0" i="0" u="none" strike="noStrike" dirty="0" err="1">
                          <a:effectLst/>
                          <a:latin typeface="+mn-lt"/>
                        </a:rPr>
                        <a:t>Negri</a:t>
                      </a:r>
                      <a:r>
                        <a:rPr lang="en-US" sz="1400" b="0" i="0" u="none" strike="noStrike" dirty="0">
                          <a:effectLst/>
                          <a:latin typeface="+mn-lt"/>
                        </a:rPr>
                        <a:t> </a:t>
                      </a:r>
                      <a:r>
                        <a:rPr lang="en-US" sz="1400" b="0" i="0" u="none" strike="noStrike" dirty="0" err="1" smtClean="0">
                          <a:effectLst/>
                          <a:latin typeface="+mn-lt"/>
                        </a:rPr>
                        <a:t>Bossi</a:t>
                      </a:r>
                      <a:endParaRPr lang="en-US" sz="1400" b="0" i="0" u="none" strike="noStrike" dirty="0">
                        <a:effectLst/>
                        <a:latin typeface="+mn-lt"/>
                      </a:endParaRPr>
                    </a:p>
                  </a:txBody>
                  <a:tcPr marL="9525" marR="9525" marT="9525" marB="0"/>
                </a:tc>
                <a:tc>
                  <a:txBody>
                    <a:bodyPr/>
                    <a:lstStyle/>
                    <a:p>
                      <a:pPr algn="ctr" fontAlgn="t"/>
                      <a:r>
                        <a:rPr lang="en-US" sz="1400" b="0" i="0" u="none" strike="noStrike" dirty="0">
                          <a:effectLst/>
                          <a:latin typeface="+mn-lt"/>
                        </a:rPr>
                        <a:t>2009</a:t>
                      </a:r>
                    </a:p>
                  </a:txBody>
                  <a:tcPr marL="9525" marR="9525" marT="9525" marB="0"/>
                </a:tc>
                <a:tc>
                  <a:txBody>
                    <a:bodyPr/>
                    <a:lstStyle/>
                    <a:p>
                      <a:pPr algn="just" fontAlgn="t"/>
                      <a:r>
                        <a:rPr lang="en-US" sz="1400" b="0" i="0" u="none" strike="noStrike" dirty="0">
                          <a:effectLst/>
                          <a:latin typeface="+mn-lt"/>
                        </a:rPr>
                        <a:t>Injection Molding</a:t>
                      </a:r>
                    </a:p>
                  </a:txBody>
                  <a:tcPr marL="9525" marR="9525" marT="9525" marB="0"/>
                </a:tc>
              </a:tr>
            </a:tbl>
          </a:graphicData>
        </a:graphic>
      </p:graphicFrame>
    </p:spTree>
    <p:extLst>
      <p:ext uri="{BB962C8B-B14F-4D97-AF65-F5344CB8AC3E}">
        <p14:creationId xmlns:p14="http://schemas.microsoft.com/office/powerpoint/2010/main" val="22133810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12</a:t>
            </a:fld>
            <a:endParaRPr lang="en-US"/>
          </a:p>
        </p:txBody>
      </p:sp>
      <p:sp>
        <p:nvSpPr>
          <p:cNvPr id="4" name="Rectangle 2"/>
          <p:cNvSpPr>
            <a:spLocks noGrp="1" noChangeArrowheads="1"/>
          </p:cNvSpPr>
          <p:nvPr>
            <p:ph type="ctrTitle"/>
          </p:nvPr>
        </p:nvSpPr>
        <p:spPr bwMode="auto">
          <a:xfrm>
            <a:off x="0" y="0"/>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l"/>
            <a:r>
              <a:rPr lang="en-US" sz="3200" b="1" u="sng" dirty="0" smtClean="0">
                <a:latin typeface="Calibri" pitchFamily="34" charset="0"/>
              </a:rPr>
              <a:t>Global Machinery Manufacturers in India:</a:t>
            </a: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sp>
        <p:nvSpPr>
          <p:cNvPr id="3" name="TextBox 2"/>
          <p:cNvSpPr txBox="1"/>
          <p:nvPr/>
        </p:nvSpPr>
        <p:spPr>
          <a:xfrm>
            <a:off x="395536" y="908720"/>
            <a:ext cx="7848872" cy="2862322"/>
          </a:xfrm>
          <a:prstGeom prst="rect">
            <a:avLst/>
          </a:prstGeom>
          <a:noFill/>
        </p:spPr>
        <p:txBody>
          <a:bodyPr wrap="square" rtlCol="0">
            <a:spAutoFit/>
          </a:bodyPr>
          <a:lstStyle/>
          <a:p>
            <a:pPr algn="just"/>
            <a:r>
              <a:rPr lang="en-US" sz="3600" dirty="0" smtClean="0"/>
              <a:t>Most Global machinery &amp; Auxiliary manufacturers have manufacturing presence in India through fully owned subsidiaries, Joint Ventures or Technology License. </a:t>
            </a:r>
            <a:endParaRPr lang="en-US" sz="3600" dirty="0"/>
          </a:p>
        </p:txBody>
      </p:sp>
    </p:spTree>
    <p:extLst>
      <p:ext uri="{BB962C8B-B14F-4D97-AF65-F5344CB8AC3E}">
        <p14:creationId xmlns:p14="http://schemas.microsoft.com/office/powerpoint/2010/main" val="9189019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13</a:t>
            </a:fld>
            <a:endParaRPr lang="en-US"/>
          </a:p>
        </p:txBody>
      </p:sp>
      <p:sp>
        <p:nvSpPr>
          <p:cNvPr id="4" name="Rectangle 2"/>
          <p:cNvSpPr>
            <a:spLocks noGrp="1" noChangeArrowheads="1"/>
          </p:cNvSpPr>
          <p:nvPr>
            <p:ph type="ctrTitle"/>
          </p:nvPr>
        </p:nvSpPr>
        <p:spPr bwMode="auto">
          <a:xfrm>
            <a:off x="0" y="0"/>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l"/>
            <a:r>
              <a:rPr lang="en-US" sz="3200" b="1" u="sng" dirty="0" smtClean="0">
                <a:latin typeface="Calibri" pitchFamily="34" charset="0"/>
              </a:rPr>
              <a:t>Global Machinery Manufacturers in India:</a:t>
            </a: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26636228"/>
              </p:ext>
            </p:extLst>
          </p:nvPr>
        </p:nvGraphicFramePr>
        <p:xfrm>
          <a:off x="323528" y="836712"/>
          <a:ext cx="7488832" cy="3458458"/>
        </p:xfrm>
        <a:graphic>
          <a:graphicData uri="http://schemas.openxmlformats.org/drawingml/2006/table">
            <a:tbl>
              <a:tblPr firstRow="1" bandRow="1">
                <a:tableStyleId>{5C22544A-7EE6-4342-B048-85BDC9FD1C3A}</a:tableStyleId>
              </a:tblPr>
              <a:tblGrid>
                <a:gridCol w="1368152"/>
                <a:gridCol w="6120680"/>
              </a:tblGrid>
              <a:tr h="802888">
                <a:tc>
                  <a:txBody>
                    <a:bodyPr/>
                    <a:lstStyle/>
                    <a:p>
                      <a:pPr algn="l" fontAlgn="t"/>
                      <a:r>
                        <a:rPr lang="en-US" sz="2000" b="1" i="0" u="none" strike="noStrike" dirty="0">
                          <a:solidFill>
                            <a:schemeClr val="bg1"/>
                          </a:solidFill>
                          <a:effectLst/>
                          <a:latin typeface="+mn-lt"/>
                        </a:rPr>
                        <a:t>Countries</a:t>
                      </a:r>
                    </a:p>
                  </a:txBody>
                  <a:tcPr marL="9525" marR="9525" marT="9525" marB="0"/>
                </a:tc>
                <a:tc>
                  <a:txBody>
                    <a:bodyPr/>
                    <a:lstStyle/>
                    <a:p>
                      <a:pPr marL="91440" algn="l" fontAlgn="t"/>
                      <a:r>
                        <a:rPr lang="en-US" sz="2000" b="1" i="0" u="none" strike="noStrike" dirty="0">
                          <a:solidFill>
                            <a:schemeClr val="bg1"/>
                          </a:solidFill>
                          <a:effectLst/>
                          <a:latin typeface="+mn-lt"/>
                        </a:rPr>
                        <a:t>Name of Machinery Manufacturers</a:t>
                      </a:r>
                    </a:p>
                  </a:txBody>
                  <a:tcPr marL="9525" marR="9525" marT="9525" marB="0"/>
                </a:tc>
              </a:tr>
              <a:tr h="370840">
                <a:tc>
                  <a:txBody>
                    <a:bodyPr/>
                    <a:lstStyle/>
                    <a:p>
                      <a:pPr algn="l" fontAlgn="t"/>
                      <a:r>
                        <a:rPr lang="en-US" sz="2000" b="0" i="0" u="none" strike="noStrike">
                          <a:solidFill>
                            <a:srgbClr val="000000"/>
                          </a:solidFill>
                          <a:effectLst/>
                          <a:latin typeface="+mn-lt"/>
                        </a:rPr>
                        <a:t>America</a:t>
                      </a:r>
                    </a:p>
                  </a:txBody>
                  <a:tcPr marL="9525" marR="9525" marT="9525" marB="0"/>
                </a:tc>
                <a:tc>
                  <a:txBody>
                    <a:bodyPr/>
                    <a:lstStyle/>
                    <a:p>
                      <a:pPr marL="91440" algn="l" fontAlgn="t"/>
                      <a:r>
                        <a:rPr lang="en-US" sz="2000" b="0" i="0" u="none" strike="noStrike" dirty="0">
                          <a:solidFill>
                            <a:srgbClr val="000000"/>
                          </a:solidFill>
                          <a:effectLst/>
                          <a:latin typeface="+mn-lt"/>
                        </a:rPr>
                        <a:t>Milacron, </a:t>
                      </a:r>
                      <a:r>
                        <a:rPr lang="en-US" sz="2000" b="0" i="0" u="none" strike="noStrike" dirty="0" err="1">
                          <a:solidFill>
                            <a:srgbClr val="000000"/>
                          </a:solidFill>
                          <a:effectLst/>
                          <a:latin typeface="+mn-lt"/>
                        </a:rPr>
                        <a:t>Maplan</a:t>
                      </a:r>
                      <a:r>
                        <a:rPr lang="en-US" sz="2000" b="0" i="0" u="none" strike="noStrike" dirty="0">
                          <a:solidFill>
                            <a:srgbClr val="000000"/>
                          </a:solidFill>
                          <a:effectLst/>
                          <a:latin typeface="+mn-lt"/>
                        </a:rPr>
                        <a:t>, , Gloucester, Commodore, </a:t>
                      </a:r>
                      <a:endParaRPr lang="en-US" sz="2000" b="0" i="0" u="none" strike="noStrike" dirty="0" smtClean="0">
                        <a:solidFill>
                          <a:srgbClr val="000000"/>
                        </a:solidFill>
                        <a:effectLst/>
                        <a:latin typeface="+mn-lt"/>
                      </a:endParaRPr>
                    </a:p>
                    <a:p>
                      <a:pPr marL="91440" algn="l" fontAlgn="t"/>
                      <a:r>
                        <a:rPr lang="en-US" sz="2000" b="0" i="0" u="none" strike="noStrike" dirty="0" smtClean="0">
                          <a:solidFill>
                            <a:srgbClr val="000000"/>
                          </a:solidFill>
                          <a:effectLst/>
                          <a:latin typeface="+mn-lt"/>
                        </a:rPr>
                        <a:t>Brampton</a:t>
                      </a:r>
                      <a:endParaRPr lang="en-US" sz="2000" b="0" i="0" u="none" strike="noStrike" dirty="0">
                        <a:solidFill>
                          <a:srgbClr val="000000"/>
                        </a:solidFill>
                        <a:effectLst/>
                        <a:latin typeface="+mn-lt"/>
                      </a:endParaRPr>
                    </a:p>
                  </a:txBody>
                  <a:tcPr marL="9525" marR="9525" marT="9525" marB="0"/>
                </a:tc>
              </a:tr>
              <a:tr h="370840">
                <a:tc>
                  <a:txBody>
                    <a:bodyPr/>
                    <a:lstStyle/>
                    <a:p>
                      <a:pPr algn="l" fontAlgn="t"/>
                      <a:r>
                        <a:rPr lang="en-US" sz="2000" b="0" i="0" u="none" strike="noStrike">
                          <a:solidFill>
                            <a:srgbClr val="000000"/>
                          </a:solidFill>
                          <a:effectLst/>
                          <a:latin typeface="+mn-lt"/>
                        </a:rPr>
                        <a:t>Europe</a:t>
                      </a:r>
                    </a:p>
                  </a:txBody>
                  <a:tcPr marL="9525" marR="9525" marT="9525" marB="0"/>
                </a:tc>
                <a:tc>
                  <a:txBody>
                    <a:bodyPr/>
                    <a:lstStyle/>
                    <a:p>
                      <a:pPr marL="91440" algn="l" fontAlgn="t"/>
                      <a:r>
                        <a:rPr lang="en-US" sz="2000" b="0" i="0" u="none" strike="noStrike" dirty="0" err="1">
                          <a:solidFill>
                            <a:srgbClr val="000000"/>
                          </a:solidFill>
                          <a:effectLst/>
                          <a:latin typeface="+mn-lt"/>
                        </a:rPr>
                        <a:t>Battenfeld</a:t>
                      </a:r>
                      <a:r>
                        <a:rPr lang="en-US" sz="2000" b="0" i="0" u="none" strike="noStrike" dirty="0">
                          <a:solidFill>
                            <a:srgbClr val="000000"/>
                          </a:solidFill>
                          <a:effectLst/>
                          <a:latin typeface="+mn-lt"/>
                        </a:rPr>
                        <a:t>, Cincinnati, </a:t>
                      </a:r>
                      <a:r>
                        <a:rPr lang="en-US" sz="2000" b="0" i="0" u="none" strike="noStrike" dirty="0" err="1">
                          <a:solidFill>
                            <a:srgbClr val="000000"/>
                          </a:solidFill>
                          <a:effectLst/>
                          <a:latin typeface="+mn-lt"/>
                        </a:rPr>
                        <a:t>Sidel</a:t>
                      </a:r>
                      <a:r>
                        <a:rPr lang="en-US" sz="2000" b="0" i="0" u="none" strike="noStrike" dirty="0">
                          <a:solidFill>
                            <a:srgbClr val="000000"/>
                          </a:solidFill>
                          <a:effectLst/>
                          <a:latin typeface="+mn-lt"/>
                        </a:rPr>
                        <a:t>, </a:t>
                      </a:r>
                      <a:r>
                        <a:rPr lang="en-US" sz="2000" b="0" i="0" u="none" strike="noStrike" dirty="0" err="1">
                          <a:solidFill>
                            <a:srgbClr val="000000"/>
                          </a:solidFill>
                          <a:effectLst/>
                          <a:latin typeface="+mn-lt"/>
                        </a:rPr>
                        <a:t>Negri</a:t>
                      </a:r>
                      <a:r>
                        <a:rPr lang="en-US" sz="2000" b="0" i="0" u="none" strike="noStrike" dirty="0">
                          <a:solidFill>
                            <a:srgbClr val="000000"/>
                          </a:solidFill>
                          <a:effectLst/>
                          <a:latin typeface="+mn-lt"/>
                        </a:rPr>
                        <a:t> </a:t>
                      </a:r>
                      <a:r>
                        <a:rPr lang="en-US" sz="2000" b="0" i="0" u="none" strike="noStrike" dirty="0" err="1">
                          <a:solidFill>
                            <a:srgbClr val="000000"/>
                          </a:solidFill>
                          <a:effectLst/>
                          <a:latin typeface="+mn-lt"/>
                        </a:rPr>
                        <a:t>Bossi</a:t>
                      </a:r>
                      <a:r>
                        <a:rPr lang="en-US" sz="2000" b="0" i="0" u="none" strike="noStrike" dirty="0">
                          <a:solidFill>
                            <a:srgbClr val="000000"/>
                          </a:solidFill>
                          <a:effectLst/>
                          <a:latin typeface="+mn-lt"/>
                        </a:rPr>
                        <a:t>, </a:t>
                      </a:r>
                      <a:r>
                        <a:rPr lang="en-US" sz="2000" b="0" i="0" u="none" strike="noStrike" dirty="0" err="1">
                          <a:solidFill>
                            <a:srgbClr val="000000"/>
                          </a:solidFill>
                          <a:effectLst/>
                          <a:latin typeface="+mn-lt"/>
                        </a:rPr>
                        <a:t>Penta</a:t>
                      </a:r>
                      <a:r>
                        <a:rPr lang="en-US" sz="2000" b="0" i="0" u="none" strike="noStrike" dirty="0">
                          <a:solidFill>
                            <a:srgbClr val="000000"/>
                          </a:solidFill>
                          <a:effectLst/>
                          <a:latin typeface="+mn-lt"/>
                        </a:rPr>
                        <a:t>, </a:t>
                      </a:r>
                      <a:endParaRPr lang="en-US" sz="2000" b="0" i="0" u="none" strike="noStrike" dirty="0" smtClean="0">
                        <a:solidFill>
                          <a:srgbClr val="000000"/>
                        </a:solidFill>
                        <a:effectLst/>
                        <a:latin typeface="+mn-lt"/>
                      </a:endParaRPr>
                    </a:p>
                    <a:p>
                      <a:pPr marL="91440" algn="l" fontAlgn="t"/>
                      <a:r>
                        <a:rPr lang="en-US" sz="2000" b="0" i="0" u="none" strike="noStrike" dirty="0" smtClean="0">
                          <a:solidFill>
                            <a:srgbClr val="000000"/>
                          </a:solidFill>
                          <a:effectLst/>
                          <a:latin typeface="+mn-lt"/>
                        </a:rPr>
                        <a:t>Hosokawa </a:t>
                      </a:r>
                      <a:r>
                        <a:rPr lang="en-US" sz="2000" b="0" i="0" u="none" strike="noStrike" dirty="0">
                          <a:solidFill>
                            <a:srgbClr val="000000"/>
                          </a:solidFill>
                          <a:effectLst/>
                          <a:latin typeface="+mn-lt"/>
                        </a:rPr>
                        <a:t>Alpine, </a:t>
                      </a:r>
                      <a:r>
                        <a:rPr lang="en-US" sz="2000" b="0" i="0" u="none" strike="noStrike" dirty="0" err="1" smtClean="0">
                          <a:solidFill>
                            <a:srgbClr val="000000"/>
                          </a:solidFill>
                          <a:effectLst/>
                          <a:latin typeface="+mn-lt"/>
                        </a:rPr>
                        <a:t>Bausano</a:t>
                      </a:r>
                      <a:r>
                        <a:rPr lang="en-US" sz="2000" b="0" i="0" u="none" strike="noStrike" dirty="0">
                          <a:solidFill>
                            <a:srgbClr val="000000"/>
                          </a:solidFill>
                          <a:effectLst/>
                          <a:latin typeface="+mn-lt"/>
                        </a:rPr>
                        <a:t>, </a:t>
                      </a:r>
                      <a:r>
                        <a:rPr lang="en-US" sz="2000" b="0" i="0" u="none" strike="noStrike" dirty="0" err="1">
                          <a:solidFill>
                            <a:srgbClr val="000000"/>
                          </a:solidFill>
                          <a:effectLst/>
                          <a:latin typeface="+mn-lt"/>
                        </a:rPr>
                        <a:t>Figli</a:t>
                      </a:r>
                      <a:r>
                        <a:rPr lang="en-US" sz="2000" b="0" i="0" u="none" strike="noStrike" dirty="0">
                          <a:solidFill>
                            <a:srgbClr val="000000"/>
                          </a:solidFill>
                          <a:effectLst/>
                          <a:latin typeface="+mn-lt"/>
                        </a:rPr>
                        <a:t>, </a:t>
                      </a:r>
                      <a:r>
                        <a:rPr lang="en-US" sz="2000" b="0" i="0" u="none" strike="noStrike" dirty="0" err="1">
                          <a:solidFill>
                            <a:srgbClr val="000000"/>
                          </a:solidFill>
                          <a:effectLst/>
                          <a:latin typeface="+mn-lt"/>
                        </a:rPr>
                        <a:t>Ital</a:t>
                      </a:r>
                      <a:r>
                        <a:rPr lang="en-US" sz="2000" b="0" i="0" u="none" strike="noStrike" dirty="0">
                          <a:solidFill>
                            <a:srgbClr val="000000"/>
                          </a:solidFill>
                          <a:effectLst/>
                          <a:latin typeface="+mn-lt"/>
                        </a:rPr>
                        <a:t> Tech, Ferromatik, </a:t>
                      </a:r>
                      <a:endParaRPr lang="en-US" sz="2000" b="0" i="0" u="none" strike="noStrike" dirty="0" smtClean="0">
                        <a:solidFill>
                          <a:srgbClr val="000000"/>
                        </a:solidFill>
                        <a:effectLst/>
                        <a:latin typeface="+mn-lt"/>
                      </a:endParaRPr>
                    </a:p>
                    <a:p>
                      <a:pPr marL="91440" algn="l" fontAlgn="t"/>
                      <a:r>
                        <a:rPr lang="en-US" sz="2000" b="0" i="0" u="none" strike="noStrike" dirty="0" err="1" smtClean="0">
                          <a:solidFill>
                            <a:srgbClr val="000000"/>
                          </a:solidFill>
                          <a:effectLst/>
                          <a:latin typeface="+mn-lt"/>
                        </a:rPr>
                        <a:t>Uniloy</a:t>
                      </a:r>
                      <a:r>
                        <a:rPr lang="en-US" sz="2000" b="0" i="0" u="none" strike="noStrike" dirty="0">
                          <a:solidFill>
                            <a:srgbClr val="000000"/>
                          </a:solidFill>
                          <a:effectLst/>
                          <a:latin typeface="+mn-lt"/>
                        </a:rPr>
                        <a:t>, </a:t>
                      </a:r>
                      <a:r>
                        <a:rPr lang="en-US" sz="2000" b="0" i="0" u="none" strike="noStrike" dirty="0" err="1">
                          <a:solidFill>
                            <a:srgbClr val="000000"/>
                          </a:solidFill>
                          <a:effectLst/>
                          <a:latin typeface="+mn-lt"/>
                        </a:rPr>
                        <a:t>Magplastics</a:t>
                      </a:r>
                      <a:r>
                        <a:rPr lang="en-US" sz="2000" b="0" i="0" u="none" strike="noStrike" dirty="0">
                          <a:solidFill>
                            <a:srgbClr val="000000"/>
                          </a:solidFill>
                          <a:effectLst/>
                          <a:latin typeface="+mn-lt"/>
                        </a:rPr>
                        <a:t>, </a:t>
                      </a:r>
                      <a:r>
                        <a:rPr lang="en-US" sz="2000" b="0" i="0" u="none" strike="noStrike" dirty="0" err="1">
                          <a:solidFill>
                            <a:srgbClr val="000000"/>
                          </a:solidFill>
                          <a:effectLst/>
                          <a:latin typeface="+mn-lt"/>
                        </a:rPr>
                        <a:t>Rollepaal</a:t>
                      </a:r>
                      <a:endParaRPr lang="en-US" sz="2000" b="0" i="0" u="none" strike="noStrike" dirty="0">
                        <a:solidFill>
                          <a:srgbClr val="000000"/>
                        </a:solidFill>
                        <a:effectLst/>
                        <a:latin typeface="+mn-lt"/>
                      </a:endParaRPr>
                    </a:p>
                  </a:txBody>
                  <a:tcPr marL="9525" marR="9525" marT="9525" marB="0"/>
                </a:tc>
              </a:tr>
              <a:tr h="370840">
                <a:tc>
                  <a:txBody>
                    <a:bodyPr/>
                    <a:lstStyle/>
                    <a:p>
                      <a:pPr algn="l" fontAlgn="t"/>
                      <a:r>
                        <a:rPr lang="en-US" sz="2000" b="0" i="0" u="none" strike="noStrike">
                          <a:solidFill>
                            <a:srgbClr val="000000"/>
                          </a:solidFill>
                          <a:effectLst/>
                          <a:latin typeface="+mn-lt"/>
                        </a:rPr>
                        <a:t>Japan</a:t>
                      </a:r>
                    </a:p>
                  </a:txBody>
                  <a:tcPr marL="9525" marR="9525" marT="9525" marB="0"/>
                </a:tc>
                <a:tc>
                  <a:txBody>
                    <a:bodyPr/>
                    <a:lstStyle/>
                    <a:p>
                      <a:pPr marL="91440" algn="l" fontAlgn="t"/>
                      <a:r>
                        <a:rPr lang="en-US" sz="2000" b="0" i="0" u="none" strike="noStrike" dirty="0">
                          <a:solidFill>
                            <a:srgbClr val="000000"/>
                          </a:solidFill>
                          <a:effectLst/>
                          <a:latin typeface="+mn-lt"/>
                        </a:rPr>
                        <a:t>Toshiba, </a:t>
                      </a:r>
                      <a:r>
                        <a:rPr lang="en-US" sz="2000" b="0" i="0" u="none" strike="noStrike" dirty="0" err="1">
                          <a:solidFill>
                            <a:srgbClr val="000000"/>
                          </a:solidFill>
                          <a:effectLst/>
                          <a:latin typeface="+mn-lt"/>
                        </a:rPr>
                        <a:t>Nissei</a:t>
                      </a:r>
                      <a:r>
                        <a:rPr lang="en-US" sz="2000" b="0" i="0" u="none" strike="noStrike" dirty="0">
                          <a:solidFill>
                            <a:srgbClr val="000000"/>
                          </a:solidFill>
                          <a:effectLst/>
                          <a:latin typeface="+mn-lt"/>
                        </a:rPr>
                        <a:t> (ASB International)</a:t>
                      </a:r>
                    </a:p>
                  </a:txBody>
                  <a:tcPr marL="9525" marR="9525" marT="9525" marB="0"/>
                </a:tc>
              </a:tr>
              <a:tr h="370840">
                <a:tc>
                  <a:txBody>
                    <a:bodyPr/>
                    <a:lstStyle/>
                    <a:p>
                      <a:pPr algn="l" fontAlgn="t"/>
                      <a:r>
                        <a:rPr lang="en-US" sz="2000" b="0" i="0" u="none" strike="noStrike">
                          <a:solidFill>
                            <a:srgbClr val="000000"/>
                          </a:solidFill>
                          <a:effectLst/>
                          <a:latin typeface="+mn-lt"/>
                        </a:rPr>
                        <a:t>China</a:t>
                      </a:r>
                    </a:p>
                  </a:txBody>
                  <a:tcPr marL="9525" marR="9525" marT="9525" marB="0"/>
                </a:tc>
                <a:tc>
                  <a:txBody>
                    <a:bodyPr/>
                    <a:lstStyle/>
                    <a:p>
                      <a:pPr marL="91440" algn="l" fontAlgn="t"/>
                      <a:r>
                        <a:rPr lang="en-US" sz="2000" b="0" i="0" u="none" strike="noStrike" dirty="0">
                          <a:solidFill>
                            <a:srgbClr val="000000"/>
                          </a:solidFill>
                          <a:effectLst/>
                          <a:latin typeface="+mn-lt"/>
                        </a:rPr>
                        <a:t>Haitian, </a:t>
                      </a:r>
                      <a:r>
                        <a:rPr lang="en-US" sz="2000" b="0" i="0" u="none" strike="noStrike" dirty="0" err="1" smtClean="0">
                          <a:solidFill>
                            <a:srgbClr val="000000"/>
                          </a:solidFill>
                          <a:effectLst/>
                          <a:latin typeface="+mn-lt"/>
                        </a:rPr>
                        <a:t>Yizumi</a:t>
                      </a:r>
                      <a:r>
                        <a:rPr lang="en-US" sz="2000" b="0" i="0" u="none" strike="noStrike" dirty="0" smtClean="0">
                          <a:solidFill>
                            <a:srgbClr val="000000"/>
                          </a:solidFill>
                          <a:effectLst/>
                          <a:latin typeface="+mn-lt"/>
                        </a:rPr>
                        <a:t>, JH </a:t>
                      </a:r>
                      <a:r>
                        <a:rPr lang="en-US" sz="2000" b="0" i="0" u="none" strike="noStrike" dirty="0" err="1" smtClean="0">
                          <a:solidFill>
                            <a:srgbClr val="000000"/>
                          </a:solidFill>
                          <a:effectLst/>
                          <a:latin typeface="+mn-lt"/>
                        </a:rPr>
                        <a:t>Welltec</a:t>
                      </a:r>
                      <a:endParaRPr lang="en-US" sz="2000" b="0" i="0" u="none" strike="noStrike" dirty="0">
                        <a:solidFill>
                          <a:srgbClr val="000000"/>
                        </a:solidFill>
                        <a:effectLst/>
                        <a:latin typeface="+mn-lt"/>
                      </a:endParaRPr>
                    </a:p>
                  </a:txBody>
                  <a:tcPr marL="9525" marR="9525" marT="9525" marB="0"/>
                </a:tc>
              </a:tr>
              <a:tr h="370840">
                <a:tc>
                  <a:txBody>
                    <a:bodyPr/>
                    <a:lstStyle/>
                    <a:p>
                      <a:pPr algn="l" fontAlgn="t"/>
                      <a:r>
                        <a:rPr lang="en-US" sz="2000" b="0" i="0" u="none" strike="noStrike">
                          <a:solidFill>
                            <a:srgbClr val="000000"/>
                          </a:solidFill>
                          <a:effectLst/>
                          <a:latin typeface="+mn-lt"/>
                        </a:rPr>
                        <a:t>Taiwan</a:t>
                      </a:r>
                    </a:p>
                  </a:txBody>
                  <a:tcPr marL="9525" marR="9525" marT="9525" marB="0"/>
                </a:tc>
                <a:tc>
                  <a:txBody>
                    <a:bodyPr/>
                    <a:lstStyle/>
                    <a:p>
                      <a:pPr marL="91440" algn="l" fontAlgn="t"/>
                      <a:r>
                        <a:rPr lang="en-US" sz="2000" b="0" i="0" u="none" strike="noStrike" dirty="0" err="1">
                          <a:solidFill>
                            <a:srgbClr val="000000"/>
                          </a:solidFill>
                          <a:effectLst/>
                          <a:latin typeface="+mn-lt"/>
                        </a:rPr>
                        <a:t>Tedric</a:t>
                      </a:r>
                      <a:endParaRPr lang="en-US" sz="2000" b="0" i="0" u="none" strike="noStrike" dirty="0">
                        <a:solidFill>
                          <a:srgbClr val="000000"/>
                        </a:solidFill>
                        <a:effectLst/>
                        <a:latin typeface="+mn-lt"/>
                      </a:endParaRPr>
                    </a:p>
                  </a:txBody>
                  <a:tcPr marL="9525" marR="9525" marT="9525" marB="0"/>
                </a:tc>
              </a:tr>
            </a:tbl>
          </a:graphicData>
        </a:graphic>
      </p:graphicFrame>
    </p:spTree>
    <p:extLst>
      <p:ext uri="{BB962C8B-B14F-4D97-AF65-F5344CB8AC3E}">
        <p14:creationId xmlns:p14="http://schemas.microsoft.com/office/powerpoint/2010/main" val="29873560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14</a:t>
            </a:fld>
            <a:endParaRPr lang="en-US"/>
          </a:p>
        </p:txBody>
      </p:sp>
      <p:sp>
        <p:nvSpPr>
          <p:cNvPr id="4" name="Rectangle 2"/>
          <p:cNvSpPr>
            <a:spLocks noGrp="1" noChangeArrowheads="1"/>
          </p:cNvSpPr>
          <p:nvPr>
            <p:ph type="ctrTitle"/>
          </p:nvPr>
        </p:nvSpPr>
        <p:spPr bwMode="auto">
          <a:xfrm>
            <a:off x="0" y="0"/>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l"/>
            <a:r>
              <a:rPr lang="en-US" sz="3200" b="1" u="sng" dirty="0" smtClean="0">
                <a:latin typeface="Calibri" pitchFamily="34" charset="0"/>
              </a:rPr>
              <a:t>Global Auxiliary Manufacturers in India:</a:t>
            </a: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223474683"/>
              </p:ext>
            </p:extLst>
          </p:nvPr>
        </p:nvGraphicFramePr>
        <p:xfrm>
          <a:off x="827584" y="836712"/>
          <a:ext cx="6984776" cy="2534533"/>
        </p:xfrm>
        <a:graphic>
          <a:graphicData uri="http://schemas.openxmlformats.org/drawingml/2006/table">
            <a:tbl>
              <a:tblPr firstRow="1" bandRow="1">
                <a:tableStyleId>{5C22544A-7EE6-4342-B048-85BDC9FD1C3A}</a:tableStyleId>
              </a:tblPr>
              <a:tblGrid>
                <a:gridCol w="1368152"/>
                <a:gridCol w="5616624"/>
              </a:tblGrid>
              <a:tr h="802888">
                <a:tc>
                  <a:txBody>
                    <a:bodyPr/>
                    <a:lstStyle/>
                    <a:p>
                      <a:pPr algn="l" fontAlgn="t"/>
                      <a:r>
                        <a:rPr lang="en-US" sz="2000" b="1" i="0" u="none" strike="noStrike" dirty="0">
                          <a:solidFill>
                            <a:schemeClr val="bg1"/>
                          </a:solidFill>
                          <a:effectLst/>
                          <a:latin typeface="+mn-lt"/>
                        </a:rPr>
                        <a:t>Countries</a:t>
                      </a:r>
                    </a:p>
                  </a:txBody>
                  <a:tcPr marL="9525" marR="9525" marT="9525" marB="0"/>
                </a:tc>
                <a:tc>
                  <a:txBody>
                    <a:bodyPr/>
                    <a:lstStyle/>
                    <a:p>
                      <a:pPr algn="l" fontAlgn="t"/>
                      <a:r>
                        <a:rPr lang="en-US" sz="2000" b="1" i="0" u="none" strike="noStrike" dirty="0">
                          <a:solidFill>
                            <a:schemeClr val="bg1"/>
                          </a:solidFill>
                          <a:effectLst/>
                          <a:latin typeface="+mn-lt"/>
                        </a:rPr>
                        <a:t>Name of Machinery Manufacturers</a:t>
                      </a:r>
                    </a:p>
                  </a:txBody>
                  <a:tcPr marL="9525" marR="9525" marT="9525" marB="0"/>
                </a:tc>
              </a:tr>
              <a:tr h="370840">
                <a:tc>
                  <a:txBody>
                    <a:bodyPr/>
                    <a:lstStyle/>
                    <a:p>
                      <a:pPr algn="l" fontAlgn="t"/>
                      <a:r>
                        <a:rPr lang="en-US" sz="2000" b="0" i="0" u="none" strike="noStrike">
                          <a:solidFill>
                            <a:srgbClr val="000000"/>
                          </a:solidFill>
                          <a:effectLst/>
                          <a:latin typeface="+mn-lt"/>
                        </a:rPr>
                        <a:t>America</a:t>
                      </a:r>
                    </a:p>
                  </a:txBody>
                  <a:tcPr marL="9525" marR="9525" marT="9525" marB="0"/>
                </a:tc>
                <a:tc>
                  <a:txBody>
                    <a:bodyPr/>
                    <a:lstStyle/>
                    <a:p>
                      <a:pPr algn="l" fontAlgn="t"/>
                      <a:r>
                        <a:rPr lang="en-US" sz="2000" b="0" i="0" u="none" strike="noStrike">
                          <a:solidFill>
                            <a:srgbClr val="000000"/>
                          </a:solidFill>
                          <a:effectLst/>
                          <a:latin typeface="+mn-lt"/>
                        </a:rPr>
                        <a:t>Nu Vu Conair, Bry Air, Husky, Mold Masters, DME</a:t>
                      </a:r>
                    </a:p>
                  </a:txBody>
                  <a:tcPr marL="9525" marR="9525" marT="9525" marB="0"/>
                </a:tc>
              </a:tr>
              <a:tr h="370840">
                <a:tc>
                  <a:txBody>
                    <a:bodyPr/>
                    <a:lstStyle/>
                    <a:p>
                      <a:pPr algn="l" fontAlgn="t"/>
                      <a:r>
                        <a:rPr lang="en-US" sz="2000" b="0" i="0" u="none" strike="noStrike">
                          <a:solidFill>
                            <a:srgbClr val="000000"/>
                          </a:solidFill>
                          <a:effectLst/>
                          <a:latin typeface="+mn-lt"/>
                        </a:rPr>
                        <a:t>Europe</a:t>
                      </a:r>
                    </a:p>
                  </a:txBody>
                  <a:tcPr marL="9525" marR="9525" marT="9525" marB="0"/>
                </a:tc>
                <a:tc>
                  <a:txBody>
                    <a:bodyPr/>
                    <a:lstStyle/>
                    <a:p>
                      <a:pPr algn="l" fontAlgn="t"/>
                      <a:r>
                        <a:rPr lang="en-US" sz="2000" b="0" i="0" u="none" strike="noStrike">
                          <a:solidFill>
                            <a:srgbClr val="000000"/>
                          </a:solidFill>
                          <a:effectLst/>
                          <a:latin typeface="+mn-lt"/>
                        </a:rPr>
                        <a:t>Koch Technik, GWK, Wemo, Crizaf, Moditec, Rapid, Wittmann, Motan, Klockner</a:t>
                      </a:r>
                    </a:p>
                  </a:txBody>
                  <a:tcPr marL="9525" marR="9525" marT="9525" marB="0"/>
                </a:tc>
              </a:tr>
              <a:tr h="370840">
                <a:tc>
                  <a:txBody>
                    <a:bodyPr/>
                    <a:lstStyle/>
                    <a:p>
                      <a:pPr algn="l" fontAlgn="t"/>
                      <a:r>
                        <a:rPr lang="en-US" sz="2000" b="0" i="0" u="none" strike="noStrike">
                          <a:solidFill>
                            <a:srgbClr val="000000"/>
                          </a:solidFill>
                          <a:effectLst/>
                          <a:latin typeface="+mn-lt"/>
                        </a:rPr>
                        <a:t>Japan</a:t>
                      </a:r>
                    </a:p>
                  </a:txBody>
                  <a:tcPr marL="9525" marR="9525" marT="9525" marB="0"/>
                </a:tc>
                <a:tc>
                  <a:txBody>
                    <a:bodyPr/>
                    <a:lstStyle/>
                    <a:p>
                      <a:pPr algn="l" fontAlgn="t"/>
                      <a:r>
                        <a:rPr lang="en-US" sz="2000" b="0" i="0" u="none" strike="noStrike">
                          <a:solidFill>
                            <a:srgbClr val="000000"/>
                          </a:solidFill>
                          <a:effectLst/>
                          <a:latin typeface="+mn-lt"/>
                        </a:rPr>
                        <a:t>Mitsui</a:t>
                      </a:r>
                    </a:p>
                  </a:txBody>
                  <a:tcPr marL="9525" marR="9525" marT="9525" marB="0"/>
                </a:tc>
              </a:tr>
              <a:tr h="370840">
                <a:tc>
                  <a:txBody>
                    <a:bodyPr/>
                    <a:lstStyle/>
                    <a:p>
                      <a:pPr algn="l" fontAlgn="t"/>
                      <a:r>
                        <a:rPr lang="en-US" sz="2000" b="0" i="0" u="none" strike="noStrike">
                          <a:solidFill>
                            <a:srgbClr val="000000"/>
                          </a:solidFill>
                          <a:effectLst/>
                          <a:latin typeface="+mn-lt"/>
                        </a:rPr>
                        <a:t>Taiwan</a:t>
                      </a:r>
                    </a:p>
                  </a:txBody>
                  <a:tcPr marL="9525" marR="9525" marT="9525" marB="0"/>
                </a:tc>
                <a:tc>
                  <a:txBody>
                    <a:bodyPr/>
                    <a:lstStyle/>
                    <a:p>
                      <a:pPr algn="l" fontAlgn="t"/>
                      <a:r>
                        <a:rPr lang="en-US" sz="2000" b="0" i="0" u="none" strike="noStrike" dirty="0" err="1">
                          <a:solidFill>
                            <a:srgbClr val="000000"/>
                          </a:solidFill>
                          <a:effectLst/>
                          <a:latin typeface="+mn-lt"/>
                        </a:rPr>
                        <a:t>Shini</a:t>
                      </a:r>
                      <a:endParaRPr lang="en-US" sz="2000" b="0" i="0" u="none" strike="noStrike" dirty="0">
                        <a:solidFill>
                          <a:srgbClr val="000000"/>
                        </a:solidFill>
                        <a:effectLst/>
                        <a:latin typeface="+mn-lt"/>
                      </a:endParaRPr>
                    </a:p>
                  </a:txBody>
                  <a:tcPr marL="9525" marR="9525" marT="9525" marB="0"/>
                </a:tc>
              </a:tr>
            </a:tbl>
          </a:graphicData>
        </a:graphic>
      </p:graphicFrame>
    </p:spTree>
    <p:extLst>
      <p:ext uri="{BB962C8B-B14F-4D97-AF65-F5344CB8AC3E}">
        <p14:creationId xmlns:p14="http://schemas.microsoft.com/office/powerpoint/2010/main" val="20687892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15</a:t>
            </a:fld>
            <a:endParaRPr lang="en-US"/>
          </a:p>
        </p:txBody>
      </p:sp>
      <p:sp>
        <p:nvSpPr>
          <p:cNvPr id="4" name="Rectangle 2"/>
          <p:cNvSpPr>
            <a:spLocks noGrp="1" noChangeArrowheads="1"/>
          </p:cNvSpPr>
          <p:nvPr>
            <p:ph type="ctrTitle"/>
          </p:nvPr>
        </p:nvSpPr>
        <p:spPr bwMode="auto">
          <a:xfrm>
            <a:off x="0" y="0"/>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l"/>
            <a:r>
              <a:rPr lang="en-US" sz="3200" b="1" u="sng" dirty="0">
                <a:latin typeface="Calibri" pitchFamily="34" charset="0"/>
              </a:rPr>
              <a:t>Indian Multinationals in Plastics </a:t>
            </a:r>
            <a:r>
              <a:rPr lang="en-US" sz="3200" b="1" u="sng" dirty="0" err="1">
                <a:latin typeface="Calibri" pitchFamily="34" charset="0"/>
              </a:rPr>
              <a:t>Machienry</a:t>
            </a:r>
            <a:r>
              <a:rPr lang="en-US" sz="3200" b="1" u="sng" dirty="0">
                <a:latin typeface="Calibri" pitchFamily="34" charset="0"/>
              </a:rPr>
              <a:t>:</a:t>
            </a:r>
            <a:endParaRPr lang="en-US" sz="3200" b="1" u="sng" dirty="0" smtClean="0">
              <a:latin typeface="Calibri" pitchFamily="34" charset="0"/>
            </a:endParaRP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163397796"/>
              </p:ext>
            </p:extLst>
          </p:nvPr>
        </p:nvGraphicFramePr>
        <p:xfrm>
          <a:off x="827584" y="764704"/>
          <a:ext cx="6984776" cy="1245736"/>
        </p:xfrm>
        <a:graphic>
          <a:graphicData uri="http://schemas.openxmlformats.org/drawingml/2006/table">
            <a:tbl>
              <a:tblPr firstRow="1" bandRow="1">
                <a:tableStyleId>{5C22544A-7EE6-4342-B048-85BDC9FD1C3A}</a:tableStyleId>
              </a:tblPr>
              <a:tblGrid>
                <a:gridCol w="1368152"/>
                <a:gridCol w="5616624"/>
              </a:tblGrid>
              <a:tr h="504056">
                <a:tc>
                  <a:txBody>
                    <a:bodyPr/>
                    <a:lstStyle/>
                    <a:p>
                      <a:pPr algn="l" fontAlgn="t"/>
                      <a:r>
                        <a:rPr lang="en-US" sz="2000" b="1" i="0" u="none" strike="noStrike" dirty="0">
                          <a:solidFill>
                            <a:schemeClr val="bg1"/>
                          </a:solidFill>
                          <a:effectLst/>
                          <a:latin typeface="+mn-lt"/>
                        </a:rPr>
                        <a:t>Countries</a:t>
                      </a:r>
                    </a:p>
                  </a:txBody>
                  <a:tcPr marL="9525" marR="9525" marT="9525" marB="0"/>
                </a:tc>
                <a:tc>
                  <a:txBody>
                    <a:bodyPr/>
                    <a:lstStyle/>
                    <a:p>
                      <a:pPr algn="l" fontAlgn="t"/>
                      <a:r>
                        <a:rPr lang="en-US" sz="2000" b="1" i="0" u="none" strike="noStrike" dirty="0">
                          <a:solidFill>
                            <a:schemeClr val="bg1"/>
                          </a:solidFill>
                          <a:effectLst/>
                          <a:latin typeface="+mn-lt"/>
                        </a:rPr>
                        <a:t>Name of Machinery Manufacturers</a:t>
                      </a:r>
                    </a:p>
                  </a:txBody>
                  <a:tcPr marL="9525" marR="9525" marT="9525" marB="0"/>
                </a:tc>
              </a:tr>
              <a:tr h="370840">
                <a:tc>
                  <a:txBody>
                    <a:bodyPr/>
                    <a:lstStyle/>
                    <a:p>
                      <a:pPr algn="l" fontAlgn="t"/>
                      <a:r>
                        <a:rPr lang="en-US" sz="2000" b="0" i="0" u="none" strike="noStrike">
                          <a:solidFill>
                            <a:srgbClr val="000000"/>
                          </a:solidFill>
                          <a:effectLst/>
                          <a:latin typeface="+mn-lt"/>
                        </a:rPr>
                        <a:t>America</a:t>
                      </a:r>
                    </a:p>
                  </a:txBody>
                  <a:tcPr marL="9525" marR="9525" marT="9525" marB="0"/>
                </a:tc>
                <a:tc>
                  <a:txBody>
                    <a:bodyPr/>
                    <a:lstStyle/>
                    <a:p>
                      <a:pPr algn="l" fontAlgn="t"/>
                      <a:r>
                        <a:rPr lang="en-US" sz="2000" b="0" i="0" u="none" strike="noStrike" dirty="0" err="1" smtClean="0">
                          <a:solidFill>
                            <a:srgbClr val="000000"/>
                          </a:solidFill>
                          <a:effectLst/>
                          <a:latin typeface="+mn-lt"/>
                        </a:rPr>
                        <a:t>Mamata</a:t>
                      </a:r>
                      <a:r>
                        <a:rPr lang="en-US" sz="2000" b="0" i="0" u="none" strike="noStrike" dirty="0" smtClean="0">
                          <a:solidFill>
                            <a:srgbClr val="000000"/>
                          </a:solidFill>
                          <a:effectLst/>
                          <a:latin typeface="+mn-lt"/>
                        </a:rPr>
                        <a:t> Machinery</a:t>
                      </a:r>
                      <a:endParaRPr lang="en-US" sz="2000" b="0" i="0" u="none" strike="noStrike" dirty="0">
                        <a:solidFill>
                          <a:srgbClr val="000000"/>
                        </a:solidFill>
                        <a:effectLst/>
                        <a:latin typeface="+mn-lt"/>
                      </a:endParaRPr>
                    </a:p>
                  </a:txBody>
                  <a:tcPr marL="9525" marR="9525" marT="9525" marB="0"/>
                </a:tc>
              </a:tr>
              <a:tr h="370840">
                <a:tc>
                  <a:txBody>
                    <a:bodyPr/>
                    <a:lstStyle/>
                    <a:p>
                      <a:pPr algn="l" fontAlgn="t"/>
                      <a:r>
                        <a:rPr lang="en-US" sz="2000" b="0" i="0" u="none" strike="noStrike" dirty="0" smtClean="0">
                          <a:solidFill>
                            <a:srgbClr val="000000"/>
                          </a:solidFill>
                          <a:effectLst/>
                          <a:latin typeface="+mn-lt"/>
                        </a:rPr>
                        <a:t>Europe</a:t>
                      </a:r>
                      <a:endParaRPr lang="en-US" sz="2000" b="0" i="0" u="none" strike="noStrike" dirty="0">
                        <a:solidFill>
                          <a:srgbClr val="000000"/>
                        </a:solidFill>
                        <a:effectLst/>
                        <a:latin typeface="+mn-lt"/>
                      </a:endParaRPr>
                    </a:p>
                  </a:txBody>
                  <a:tcPr marL="9525" marR="9525" marT="9525" marB="0"/>
                </a:tc>
                <a:tc>
                  <a:txBody>
                    <a:bodyPr/>
                    <a:lstStyle/>
                    <a:p>
                      <a:pPr algn="l" fontAlgn="t"/>
                      <a:r>
                        <a:rPr lang="en-US" sz="2000" b="0" i="0" u="none" strike="noStrike" dirty="0" smtClean="0">
                          <a:solidFill>
                            <a:srgbClr val="000000"/>
                          </a:solidFill>
                          <a:effectLst/>
                          <a:latin typeface="+mn-lt"/>
                        </a:rPr>
                        <a:t>Windsor</a:t>
                      </a:r>
                      <a:r>
                        <a:rPr lang="en-US" sz="2000" b="0" i="0" u="none" strike="noStrike" baseline="0" dirty="0" smtClean="0">
                          <a:solidFill>
                            <a:srgbClr val="000000"/>
                          </a:solidFill>
                          <a:effectLst/>
                          <a:latin typeface="+mn-lt"/>
                        </a:rPr>
                        <a:t> </a:t>
                      </a:r>
                      <a:r>
                        <a:rPr lang="en-US" sz="2000" b="0" i="0" u="none" strike="noStrike" baseline="0" dirty="0" err="1" smtClean="0">
                          <a:solidFill>
                            <a:srgbClr val="000000"/>
                          </a:solidFill>
                          <a:effectLst/>
                          <a:latin typeface="+mn-lt"/>
                        </a:rPr>
                        <a:t>Italtech</a:t>
                      </a:r>
                      <a:endParaRPr lang="en-US" sz="2000" b="0" i="0" u="none" strike="noStrike" dirty="0">
                        <a:solidFill>
                          <a:srgbClr val="000000"/>
                        </a:solidFill>
                        <a:effectLst/>
                        <a:latin typeface="+mn-lt"/>
                      </a:endParaRPr>
                    </a:p>
                  </a:txBody>
                  <a:tcPr marL="9525" marR="9525" marT="9525" marB="0"/>
                </a:tc>
              </a:tr>
            </a:tbl>
          </a:graphicData>
        </a:graphic>
      </p:graphicFrame>
      <p:sp>
        <p:nvSpPr>
          <p:cNvPr id="3" name="TextBox 2"/>
          <p:cNvSpPr txBox="1"/>
          <p:nvPr/>
        </p:nvSpPr>
        <p:spPr>
          <a:xfrm>
            <a:off x="683568" y="2311712"/>
            <a:ext cx="7272808" cy="1631216"/>
          </a:xfrm>
          <a:prstGeom prst="rect">
            <a:avLst/>
          </a:prstGeom>
          <a:noFill/>
        </p:spPr>
        <p:txBody>
          <a:bodyPr wrap="square" rtlCol="0">
            <a:spAutoFit/>
          </a:bodyPr>
          <a:lstStyle/>
          <a:p>
            <a:r>
              <a:rPr lang="en-US" sz="2000" b="1" u="sng" dirty="0" smtClean="0"/>
              <a:t>Patents Held by Indian Machinery Manufacturers</a:t>
            </a:r>
          </a:p>
          <a:p>
            <a:endParaRPr lang="en-US" sz="2000" dirty="0"/>
          </a:p>
          <a:p>
            <a:pPr marL="342900" indent="-342900">
              <a:buAutoNum type="arabicPeriod"/>
            </a:pPr>
            <a:r>
              <a:rPr lang="en-US" sz="2000" dirty="0" smtClean="0"/>
              <a:t>Toshiba:  08 Patents on Injection Molding Machinery</a:t>
            </a:r>
          </a:p>
          <a:p>
            <a:pPr marL="342900" indent="-342900">
              <a:buAutoNum type="arabicPeriod"/>
            </a:pPr>
            <a:r>
              <a:rPr lang="en-US" sz="2000" dirty="0" smtClean="0"/>
              <a:t>Steer: 12 Patents on Compounding Technology &amp; Machinery</a:t>
            </a:r>
          </a:p>
          <a:p>
            <a:pPr marL="342900" indent="-342900">
              <a:buAutoNum type="arabicPeriod"/>
            </a:pPr>
            <a:r>
              <a:rPr lang="en-US" sz="2000" dirty="0" err="1" smtClean="0"/>
              <a:t>Rajoo</a:t>
            </a:r>
            <a:r>
              <a:rPr lang="en-US" sz="2000" dirty="0" smtClean="0"/>
              <a:t>: 03 Patents on Thermoforming Machines</a:t>
            </a:r>
            <a:endParaRPr lang="en-US" sz="2000" dirty="0"/>
          </a:p>
        </p:txBody>
      </p:sp>
    </p:spTree>
    <p:extLst>
      <p:ext uri="{BB962C8B-B14F-4D97-AF65-F5344CB8AC3E}">
        <p14:creationId xmlns:p14="http://schemas.microsoft.com/office/powerpoint/2010/main" val="20243812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16</a:t>
            </a:fld>
            <a:endParaRPr lang="en-US"/>
          </a:p>
        </p:txBody>
      </p:sp>
      <p:sp>
        <p:nvSpPr>
          <p:cNvPr id="4" name="Rectangle 2"/>
          <p:cNvSpPr>
            <a:spLocks noGrp="1" noChangeArrowheads="1"/>
          </p:cNvSpPr>
          <p:nvPr>
            <p:ph type="ctrTitle"/>
          </p:nvPr>
        </p:nvSpPr>
        <p:spPr bwMode="auto">
          <a:xfrm>
            <a:off x="0" y="0"/>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lgn="l"/>
            <a:r>
              <a:rPr lang="en-CA" sz="3200" u="sng" dirty="0" smtClean="0"/>
              <a:t>Plastics Machinery Growth:</a:t>
            </a:r>
            <a:endParaRPr lang="en-US" sz="3200" b="1" u="sng" dirty="0" smtClean="0">
              <a:latin typeface="Calibri" pitchFamily="34" charset="0"/>
            </a:endParaRP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802441111"/>
              </p:ext>
            </p:extLst>
          </p:nvPr>
        </p:nvGraphicFramePr>
        <p:xfrm>
          <a:off x="467544" y="764704"/>
          <a:ext cx="8334524" cy="4488180"/>
        </p:xfrm>
        <a:graphic>
          <a:graphicData uri="http://schemas.openxmlformats.org/drawingml/2006/table">
            <a:tbl>
              <a:tblPr>
                <a:tableStyleId>{5C22544A-7EE6-4342-B048-85BDC9FD1C3A}</a:tableStyleId>
              </a:tblPr>
              <a:tblGrid>
                <a:gridCol w="2541397"/>
                <a:gridCol w="969342"/>
                <a:gridCol w="969342"/>
                <a:gridCol w="969342"/>
                <a:gridCol w="969342"/>
                <a:gridCol w="969342"/>
                <a:gridCol w="946417"/>
              </a:tblGrid>
              <a:tr h="533400">
                <a:tc>
                  <a:txBody>
                    <a:bodyPr/>
                    <a:lstStyle/>
                    <a:p>
                      <a:pPr algn="l" fontAlgn="t"/>
                      <a:r>
                        <a:rPr lang="en-US" sz="2400" u="none" strike="noStrike" dirty="0">
                          <a:effectLst/>
                          <a:latin typeface="+mn-lt"/>
                        </a:rPr>
                        <a:t> </a:t>
                      </a:r>
                      <a:endParaRPr lang="en-US" sz="2400" b="0" i="0" u="none" strike="noStrike" dirty="0">
                        <a:solidFill>
                          <a:srgbClr val="000000"/>
                        </a:solidFill>
                        <a:effectLst/>
                        <a:latin typeface="+mn-lt"/>
                      </a:endParaRPr>
                    </a:p>
                  </a:txBody>
                  <a:tcPr marL="9525" marR="9525" marT="9525" marB="0"/>
                </a:tc>
                <a:tc>
                  <a:txBody>
                    <a:bodyPr/>
                    <a:lstStyle/>
                    <a:p>
                      <a:pPr algn="ctr" rtl="0" fontAlgn="ctr"/>
                      <a:r>
                        <a:rPr lang="en-US" sz="2000" b="1" u="none" strike="noStrike" dirty="0">
                          <a:effectLst/>
                          <a:latin typeface="+mn-lt"/>
                        </a:rPr>
                        <a:t>2011-12</a:t>
                      </a:r>
                      <a:endParaRPr lang="en-US" sz="2000" b="1" i="0" u="none" strike="noStrike" dirty="0">
                        <a:solidFill>
                          <a:srgbClr val="000000"/>
                        </a:solidFill>
                        <a:effectLst/>
                        <a:latin typeface="+mn-lt"/>
                      </a:endParaRPr>
                    </a:p>
                  </a:txBody>
                  <a:tcPr marL="9525" marR="9525" marT="9525" marB="0" anchor="ctr"/>
                </a:tc>
                <a:tc>
                  <a:txBody>
                    <a:bodyPr/>
                    <a:lstStyle/>
                    <a:p>
                      <a:pPr algn="ctr" rtl="0" fontAlgn="ctr"/>
                      <a:r>
                        <a:rPr lang="en-US" sz="2000" b="1" u="none" strike="noStrike" dirty="0">
                          <a:effectLst/>
                          <a:latin typeface="+mn-lt"/>
                        </a:rPr>
                        <a:t>2012-13</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b="1" u="none" strike="noStrike" dirty="0">
                          <a:effectLst/>
                          <a:latin typeface="+mn-lt"/>
                        </a:rPr>
                        <a:t>2013-14</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b="1" u="none" strike="noStrike" dirty="0">
                          <a:effectLst/>
                          <a:latin typeface="+mn-lt"/>
                        </a:rPr>
                        <a:t>2014-15</a:t>
                      </a:r>
                      <a:endParaRPr lang="en-US" sz="2000" b="1" i="0" u="none" strike="noStrike" dirty="0">
                        <a:solidFill>
                          <a:srgbClr val="000000"/>
                        </a:solidFill>
                        <a:effectLst/>
                        <a:latin typeface="+mn-lt"/>
                      </a:endParaRPr>
                    </a:p>
                  </a:txBody>
                  <a:tcPr marL="9525" marR="9525" marT="9525" marB="0" anchor="ctr"/>
                </a:tc>
                <a:tc>
                  <a:txBody>
                    <a:bodyPr/>
                    <a:lstStyle/>
                    <a:p>
                      <a:pPr algn="ctr" rtl="0" fontAlgn="ctr"/>
                      <a:r>
                        <a:rPr lang="en-US" sz="2000" b="1" i="0" u="none" strike="noStrike" dirty="0">
                          <a:solidFill>
                            <a:srgbClr val="000000"/>
                          </a:solidFill>
                          <a:effectLst/>
                          <a:latin typeface="+mn-lt"/>
                        </a:rPr>
                        <a:t>2015-16</a:t>
                      </a:r>
                    </a:p>
                  </a:txBody>
                  <a:tcPr marL="9525" marR="9525" marT="9525" marB="0" anchor="ctr"/>
                </a:tc>
                <a:tc>
                  <a:txBody>
                    <a:bodyPr/>
                    <a:lstStyle/>
                    <a:p>
                      <a:pPr algn="ctr" rtl="0" fontAlgn="ctr"/>
                      <a:r>
                        <a:rPr lang="en-US" sz="2000" b="1" u="none" strike="noStrike" dirty="0">
                          <a:effectLst/>
                          <a:latin typeface="+mn-lt"/>
                        </a:rPr>
                        <a:t>CAGR %</a:t>
                      </a:r>
                      <a:endParaRPr lang="en-US" sz="2000" b="1" i="0" u="none" strike="noStrike" dirty="0">
                        <a:solidFill>
                          <a:srgbClr val="000000"/>
                        </a:solidFill>
                        <a:effectLst/>
                        <a:latin typeface="+mn-lt"/>
                      </a:endParaRPr>
                    </a:p>
                  </a:txBody>
                  <a:tcPr marL="9525" marR="9525" marT="9525" marB="0" anchor="ctr"/>
                </a:tc>
              </a:tr>
              <a:tr h="295275">
                <a:tc>
                  <a:txBody>
                    <a:bodyPr/>
                    <a:lstStyle/>
                    <a:p>
                      <a:pPr algn="l" rtl="0" fontAlgn="ctr"/>
                      <a:r>
                        <a:rPr lang="en-US" sz="2000" b="1" u="none" strike="noStrike" dirty="0">
                          <a:effectLst/>
                          <a:latin typeface="+mn-lt"/>
                        </a:rPr>
                        <a:t>No of Machines</a:t>
                      </a:r>
                      <a:endParaRPr lang="en-US" sz="2000" b="1" i="0" u="none" strike="noStrike" dirty="0">
                        <a:solidFill>
                          <a:srgbClr val="000000"/>
                        </a:solidFill>
                        <a:effectLst/>
                        <a:latin typeface="+mn-lt"/>
                      </a:endParaRPr>
                    </a:p>
                  </a:txBody>
                  <a:tcPr marL="9525" marR="9525" marT="9525" marB="0" anchor="ctr"/>
                </a:tc>
                <a:tc>
                  <a:txBody>
                    <a:bodyPr/>
                    <a:lstStyle/>
                    <a:p>
                      <a:pPr algn="ctr" fontAlgn="t"/>
                      <a:r>
                        <a:rPr lang="en-US" sz="2400" u="none" strike="noStrike">
                          <a:effectLst/>
                          <a:latin typeface="+mn-lt"/>
                        </a:rPr>
                        <a:t> </a:t>
                      </a:r>
                      <a:endParaRPr lang="en-US" sz="2400" b="0" i="0" u="none" strike="noStrike">
                        <a:solidFill>
                          <a:srgbClr val="000000"/>
                        </a:solidFill>
                        <a:effectLst/>
                        <a:latin typeface="+mn-lt"/>
                      </a:endParaRPr>
                    </a:p>
                  </a:txBody>
                  <a:tcPr marL="9525" marR="9525" marT="9525" marB="0"/>
                </a:tc>
                <a:tc>
                  <a:txBody>
                    <a:bodyPr/>
                    <a:lstStyle/>
                    <a:p>
                      <a:pPr algn="ctr" fontAlgn="t"/>
                      <a:r>
                        <a:rPr lang="en-US" sz="2400" u="none" strike="noStrike" dirty="0">
                          <a:effectLst/>
                          <a:latin typeface="+mn-lt"/>
                        </a:rPr>
                        <a:t> </a:t>
                      </a:r>
                      <a:endParaRPr lang="en-US" sz="2400" b="0" i="0" u="none" strike="noStrike" dirty="0">
                        <a:solidFill>
                          <a:srgbClr val="000000"/>
                        </a:solidFill>
                        <a:effectLst/>
                        <a:latin typeface="+mn-lt"/>
                      </a:endParaRPr>
                    </a:p>
                  </a:txBody>
                  <a:tcPr marL="9525" marR="9525" marT="9525" marB="0">
                    <a:solidFill>
                      <a:schemeClr val="accent2">
                        <a:lumMod val="20000"/>
                        <a:lumOff val="80000"/>
                      </a:schemeClr>
                    </a:solidFill>
                  </a:tcPr>
                </a:tc>
                <a:tc>
                  <a:txBody>
                    <a:bodyPr/>
                    <a:lstStyle/>
                    <a:p>
                      <a:pPr algn="ctr" fontAlgn="t"/>
                      <a:r>
                        <a:rPr lang="en-US" sz="2400" u="none" strike="noStrike" dirty="0">
                          <a:effectLst/>
                          <a:latin typeface="+mn-lt"/>
                        </a:rPr>
                        <a:t> </a:t>
                      </a:r>
                      <a:endParaRPr lang="en-US" sz="2400" b="0" i="0" u="none" strike="noStrike" dirty="0">
                        <a:solidFill>
                          <a:srgbClr val="000000"/>
                        </a:solidFill>
                        <a:effectLst/>
                        <a:latin typeface="+mn-lt"/>
                      </a:endParaRPr>
                    </a:p>
                  </a:txBody>
                  <a:tcPr marL="9525" marR="9525" marT="9525" marB="0">
                    <a:solidFill>
                      <a:schemeClr val="accent2">
                        <a:lumMod val="20000"/>
                        <a:lumOff val="80000"/>
                      </a:schemeClr>
                    </a:solidFill>
                  </a:tcPr>
                </a:tc>
                <a:tc>
                  <a:txBody>
                    <a:bodyPr/>
                    <a:lstStyle/>
                    <a:p>
                      <a:pPr algn="ctr" fontAlgn="t"/>
                      <a:r>
                        <a:rPr lang="en-US" sz="2400" u="none" strike="noStrike">
                          <a:effectLst/>
                          <a:latin typeface="+mn-lt"/>
                        </a:rPr>
                        <a:t> </a:t>
                      </a:r>
                      <a:endParaRPr lang="en-US" sz="2400" b="0" i="0" u="none" strike="noStrike">
                        <a:solidFill>
                          <a:srgbClr val="000000"/>
                        </a:solidFill>
                        <a:effectLst/>
                        <a:latin typeface="+mn-lt"/>
                      </a:endParaRPr>
                    </a:p>
                  </a:txBody>
                  <a:tcPr marL="9525" marR="9525" marT="9525" marB="0"/>
                </a:tc>
                <a:tc>
                  <a:txBody>
                    <a:bodyPr/>
                    <a:lstStyle/>
                    <a:p>
                      <a:pPr algn="ctr" fontAlgn="t"/>
                      <a:r>
                        <a:rPr lang="en-US" sz="2000" b="0" i="0" u="none" strike="noStrike" dirty="0">
                          <a:solidFill>
                            <a:srgbClr val="000000"/>
                          </a:solidFill>
                          <a:effectLst/>
                          <a:latin typeface="+mn-lt"/>
                        </a:rPr>
                        <a:t> </a:t>
                      </a:r>
                    </a:p>
                  </a:txBody>
                  <a:tcPr marL="9525" marR="9525" marT="9525" marB="0"/>
                </a:tc>
                <a:tc>
                  <a:txBody>
                    <a:bodyPr/>
                    <a:lstStyle/>
                    <a:p>
                      <a:pPr algn="ctr" fontAlgn="t"/>
                      <a:r>
                        <a:rPr lang="en-US" sz="2400" u="none" strike="noStrike">
                          <a:effectLst/>
                          <a:latin typeface="+mn-lt"/>
                        </a:rPr>
                        <a:t> </a:t>
                      </a:r>
                      <a:endParaRPr lang="en-US" sz="2400" b="0" i="0" u="none" strike="noStrike">
                        <a:solidFill>
                          <a:srgbClr val="000000"/>
                        </a:solidFill>
                        <a:effectLst/>
                        <a:latin typeface="+mn-lt"/>
                      </a:endParaRPr>
                    </a:p>
                  </a:txBody>
                  <a:tcPr marL="9525" marR="9525" marT="9525" marB="0"/>
                </a:tc>
              </a:tr>
              <a:tr h="295275">
                <a:tc>
                  <a:txBody>
                    <a:bodyPr/>
                    <a:lstStyle/>
                    <a:p>
                      <a:pPr algn="l" rtl="0" fontAlgn="ctr"/>
                      <a:r>
                        <a:rPr lang="en-US" sz="2000" u="none" strike="noStrike">
                          <a:effectLst/>
                          <a:latin typeface="+mn-lt"/>
                        </a:rPr>
                        <a:t>Domestic Production</a:t>
                      </a:r>
                      <a:endParaRPr lang="en-US" sz="2000" b="0" i="0" u="none" strike="noStrike">
                        <a:solidFill>
                          <a:srgbClr val="000000"/>
                        </a:solidFill>
                        <a:effectLst/>
                        <a:latin typeface="+mn-lt"/>
                      </a:endParaRPr>
                    </a:p>
                  </a:txBody>
                  <a:tcPr marL="9525" marR="9525" marT="9525" marB="0" anchor="ctr"/>
                </a:tc>
                <a:tc>
                  <a:txBody>
                    <a:bodyPr/>
                    <a:lstStyle/>
                    <a:p>
                      <a:pPr algn="ctr" rtl="0" fontAlgn="ctr"/>
                      <a:r>
                        <a:rPr lang="en-US" sz="2000" u="none" strike="noStrike" dirty="0">
                          <a:effectLst/>
                          <a:latin typeface="+mn-lt"/>
                        </a:rPr>
                        <a:t>4,200</a:t>
                      </a:r>
                      <a:endParaRPr lang="en-US" sz="2000" b="1" i="0" u="none" strike="noStrike" dirty="0">
                        <a:solidFill>
                          <a:srgbClr val="000000"/>
                        </a:solidFill>
                        <a:effectLst/>
                        <a:latin typeface="+mn-lt"/>
                      </a:endParaRPr>
                    </a:p>
                  </a:txBody>
                  <a:tcPr marL="9525" marR="9525" marT="9525" marB="0" anchor="ctr"/>
                </a:tc>
                <a:tc>
                  <a:txBody>
                    <a:bodyPr/>
                    <a:lstStyle/>
                    <a:p>
                      <a:pPr algn="ctr" rtl="0" fontAlgn="ctr"/>
                      <a:r>
                        <a:rPr lang="en-US" sz="2000" u="none" strike="noStrike">
                          <a:effectLst/>
                          <a:latin typeface="+mn-lt"/>
                        </a:rPr>
                        <a:t>3,250</a:t>
                      </a:r>
                      <a:endParaRPr lang="en-US" sz="2000" b="1" i="0" u="none" strike="noStrike">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dirty="0">
                          <a:effectLst/>
                          <a:latin typeface="+mn-lt"/>
                        </a:rPr>
                        <a:t>3,650</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a:effectLst/>
                          <a:latin typeface="+mn-lt"/>
                        </a:rPr>
                        <a:t>4,200</a:t>
                      </a:r>
                      <a:endParaRPr lang="en-US" sz="2000" b="1" i="0" u="none" strike="noStrike">
                        <a:solidFill>
                          <a:srgbClr val="000000"/>
                        </a:solidFill>
                        <a:effectLst/>
                        <a:latin typeface="+mn-lt"/>
                      </a:endParaRPr>
                    </a:p>
                  </a:txBody>
                  <a:tcPr marL="9525" marR="9525" marT="9525" marB="0" anchor="ctr"/>
                </a:tc>
                <a:tc>
                  <a:txBody>
                    <a:bodyPr/>
                    <a:lstStyle/>
                    <a:p>
                      <a:pPr algn="ctr" rtl="0" fontAlgn="ctr"/>
                      <a:r>
                        <a:rPr lang="en-US" sz="2000" b="0" i="0" u="none" strike="noStrike" dirty="0">
                          <a:solidFill>
                            <a:srgbClr val="000000"/>
                          </a:solidFill>
                          <a:effectLst/>
                          <a:latin typeface="+mn-lt"/>
                        </a:rPr>
                        <a:t>4,900</a:t>
                      </a:r>
                    </a:p>
                  </a:txBody>
                  <a:tcPr marL="9525" marR="9525" marT="9525" marB="0" anchor="ctr"/>
                </a:tc>
                <a:tc>
                  <a:txBody>
                    <a:bodyPr/>
                    <a:lstStyle/>
                    <a:p>
                      <a:pPr algn="ctr" rtl="0" fontAlgn="ctr"/>
                      <a:r>
                        <a:rPr lang="en-US" sz="2000" u="none" strike="noStrike">
                          <a:effectLst/>
                          <a:latin typeface="+mn-lt"/>
                        </a:rPr>
                        <a:t>3.9%</a:t>
                      </a:r>
                      <a:endParaRPr lang="en-US" sz="2000" b="1" i="0" u="none" strike="noStrike">
                        <a:solidFill>
                          <a:srgbClr val="000000"/>
                        </a:solidFill>
                        <a:effectLst/>
                        <a:latin typeface="+mn-lt"/>
                      </a:endParaRPr>
                    </a:p>
                  </a:txBody>
                  <a:tcPr marL="9525" marR="9525" marT="9525" marB="0" anchor="ctr"/>
                </a:tc>
              </a:tr>
              <a:tr h="295275">
                <a:tc>
                  <a:txBody>
                    <a:bodyPr/>
                    <a:lstStyle/>
                    <a:p>
                      <a:pPr algn="l" rtl="0" fontAlgn="ctr"/>
                      <a:r>
                        <a:rPr lang="en-US" sz="2000" u="none" strike="noStrike">
                          <a:effectLst/>
                          <a:latin typeface="+mn-lt"/>
                        </a:rPr>
                        <a:t>Imports</a:t>
                      </a:r>
                      <a:endParaRPr lang="en-US" sz="2000" b="0" i="0" u="none" strike="noStrike">
                        <a:solidFill>
                          <a:srgbClr val="000000"/>
                        </a:solidFill>
                        <a:effectLst/>
                        <a:latin typeface="+mn-lt"/>
                      </a:endParaRPr>
                    </a:p>
                  </a:txBody>
                  <a:tcPr marL="9525" marR="9525" marT="9525" marB="0" anchor="ctr"/>
                </a:tc>
                <a:tc>
                  <a:txBody>
                    <a:bodyPr/>
                    <a:lstStyle/>
                    <a:p>
                      <a:pPr algn="ctr" rtl="0" fontAlgn="ctr"/>
                      <a:r>
                        <a:rPr lang="en-US" sz="2000" u="none" strike="noStrike">
                          <a:effectLst/>
                          <a:latin typeface="+mn-lt"/>
                        </a:rPr>
                        <a:t>3,800</a:t>
                      </a:r>
                      <a:endParaRPr lang="en-US" sz="2000" b="1" i="0" u="none" strike="noStrike">
                        <a:solidFill>
                          <a:srgbClr val="000000"/>
                        </a:solidFill>
                        <a:effectLst/>
                        <a:latin typeface="+mn-lt"/>
                      </a:endParaRPr>
                    </a:p>
                  </a:txBody>
                  <a:tcPr marL="9525" marR="9525" marT="9525" marB="0" anchor="ctr"/>
                </a:tc>
                <a:tc>
                  <a:txBody>
                    <a:bodyPr/>
                    <a:lstStyle/>
                    <a:p>
                      <a:pPr algn="ctr" rtl="0" fontAlgn="ctr"/>
                      <a:r>
                        <a:rPr lang="en-US" sz="2000" u="none" strike="noStrike">
                          <a:effectLst/>
                          <a:latin typeface="+mn-lt"/>
                        </a:rPr>
                        <a:t>2,730</a:t>
                      </a:r>
                      <a:endParaRPr lang="en-US" sz="2000" b="1" i="0" u="none" strike="noStrike">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dirty="0">
                          <a:effectLst/>
                          <a:latin typeface="+mn-lt"/>
                        </a:rPr>
                        <a:t>2,500</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a:effectLst/>
                          <a:latin typeface="+mn-lt"/>
                        </a:rPr>
                        <a:t>3,000</a:t>
                      </a:r>
                      <a:endParaRPr lang="en-US" sz="2000" b="1" i="0" u="none" strike="noStrike">
                        <a:solidFill>
                          <a:srgbClr val="000000"/>
                        </a:solidFill>
                        <a:effectLst/>
                        <a:latin typeface="+mn-lt"/>
                      </a:endParaRPr>
                    </a:p>
                  </a:txBody>
                  <a:tcPr marL="9525" marR="9525" marT="9525" marB="0" anchor="ctr"/>
                </a:tc>
                <a:tc>
                  <a:txBody>
                    <a:bodyPr/>
                    <a:lstStyle/>
                    <a:p>
                      <a:pPr algn="ctr" rtl="0" fontAlgn="ctr"/>
                      <a:r>
                        <a:rPr lang="en-US" sz="2000" b="0" i="0" u="none" strike="noStrike" dirty="0">
                          <a:solidFill>
                            <a:srgbClr val="000000"/>
                          </a:solidFill>
                          <a:effectLst/>
                          <a:latin typeface="+mn-lt"/>
                        </a:rPr>
                        <a:t>3,150</a:t>
                      </a:r>
                    </a:p>
                  </a:txBody>
                  <a:tcPr marL="9525" marR="9525" marT="9525" marB="0" anchor="ctr"/>
                </a:tc>
                <a:tc>
                  <a:txBody>
                    <a:bodyPr/>
                    <a:lstStyle/>
                    <a:p>
                      <a:pPr algn="ctr" rtl="0" fontAlgn="ctr"/>
                      <a:r>
                        <a:rPr lang="en-US" sz="2000" u="none" strike="noStrike">
                          <a:effectLst/>
                          <a:latin typeface="+mn-lt"/>
                        </a:rPr>
                        <a:t>-4.6%</a:t>
                      </a:r>
                      <a:endParaRPr lang="en-US" sz="2000" b="1" i="0" u="none" strike="noStrike">
                        <a:solidFill>
                          <a:srgbClr val="000000"/>
                        </a:solidFill>
                        <a:effectLst/>
                        <a:latin typeface="+mn-lt"/>
                      </a:endParaRPr>
                    </a:p>
                  </a:txBody>
                  <a:tcPr marL="9525" marR="9525" marT="9525" marB="0" anchor="ctr"/>
                </a:tc>
              </a:tr>
              <a:tr h="295275">
                <a:tc>
                  <a:txBody>
                    <a:bodyPr/>
                    <a:lstStyle/>
                    <a:p>
                      <a:pPr algn="l" rtl="0" fontAlgn="ctr"/>
                      <a:r>
                        <a:rPr lang="en-US" sz="2000" u="none" strike="noStrike">
                          <a:effectLst/>
                          <a:latin typeface="+mn-lt"/>
                        </a:rPr>
                        <a:t>Export</a:t>
                      </a:r>
                      <a:endParaRPr lang="en-US" sz="2000" b="0" i="0" u="none" strike="noStrike">
                        <a:solidFill>
                          <a:srgbClr val="000000"/>
                        </a:solidFill>
                        <a:effectLst/>
                        <a:latin typeface="+mn-lt"/>
                      </a:endParaRPr>
                    </a:p>
                  </a:txBody>
                  <a:tcPr marL="9525" marR="9525" marT="9525" marB="0" anchor="ctr"/>
                </a:tc>
                <a:tc>
                  <a:txBody>
                    <a:bodyPr/>
                    <a:lstStyle/>
                    <a:p>
                      <a:pPr algn="ctr" rtl="0" fontAlgn="ctr"/>
                      <a:r>
                        <a:rPr lang="en-US" sz="2000" u="none" strike="noStrike">
                          <a:effectLst/>
                          <a:latin typeface="+mn-lt"/>
                        </a:rPr>
                        <a:t>700</a:t>
                      </a:r>
                      <a:endParaRPr lang="en-US" sz="2000" b="1" i="0" u="none" strike="noStrike">
                        <a:solidFill>
                          <a:srgbClr val="000000"/>
                        </a:solidFill>
                        <a:effectLst/>
                        <a:latin typeface="+mn-lt"/>
                      </a:endParaRPr>
                    </a:p>
                  </a:txBody>
                  <a:tcPr marL="9525" marR="9525" marT="9525" marB="0" anchor="ctr"/>
                </a:tc>
                <a:tc>
                  <a:txBody>
                    <a:bodyPr/>
                    <a:lstStyle/>
                    <a:p>
                      <a:pPr algn="ctr" rtl="0" fontAlgn="ctr"/>
                      <a:r>
                        <a:rPr lang="en-US" sz="2000" u="none" strike="noStrike">
                          <a:effectLst/>
                          <a:latin typeface="+mn-lt"/>
                        </a:rPr>
                        <a:t>500</a:t>
                      </a:r>
                      <a:endParaRPr lang="en-US" sz="2000" b="1" i="0" u="none" strike="noStrike">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dirty="0">
                          <a:effectLst/>
                          <a:latin typeface="+mn-lt"/>
                        </a:rPr>
                        <a:t>600</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a:effectLst/>
                          <a:latin typeface="+mn-lt"/>
                        </a:rPr>
                        <a:t>750</a:t>
                      </a:r>
                      <a:endParaRPr lang="en-US" sz="2000" b="1" i="0" u="none" strike="noStrike">
                        <a:solidFill>
                          <a:srgbClr val="000000"/>
                        </a:solidFill>
                        <a:effectLst/>
                        <a:latin typeface="+mn-lt"/>
                      </a:endParaRPr>
                    </a:p>
                  </a:txBody>
                  <a:tcPr marL="9525" marR="9525" marT="9525" marB="0" anchor="ctr"/>
                </a:tc>
                <a:tc>
                  <a:txBody>
                    <a:bodyPr/>
                    <a:lstStyle/>
                    <a:p>
                      <a:pPr algn="ctr" rtl="0" fontAlgn="ctr"/>
                      <a:r>
                        <a:rPr lang="en-US" sz="2000" b="0" i="0" u="none" strike="noStrike" dirty="0">
                          <a:solidFill>
                            <a:srgbClr val="000000"/>
                          </a:solidFill>
                          <a:effectLst/>
                          <a:latin typeface="+mn-lt"/>
                        </a:rPr>
                        <a:t>750</a:t>
                      </a:r>
                    </a:p>
                  </a:txBody>
                  <a:tcPr marL="9525" marR="9525" marT="9525" marB="0" anchor="ctr"/>
                </a:tc>
                <a:tc>
                  <a:txBody>
                    <a:bodyPr/>
                    <a:lstStyle/>
                    <a:p>
                      <a:pPr algn="ctr" rtl="0" fontAlgn="ctr"/>
                      <a:r>
                        <a:rPr lang="en-US" sz="2000" u="none" strike="noStrike">
                          <a:effectLst/>
                          <a:latin typeface="+mn-lt"/>
                        </a:rPr>
                        <a:t>1.7%</a:t>
                      </a:r>
                      <a:endParaRPr lang="en-US" sz="2000" b="1" i="0" u="none" strike="noStrike">
                        <a:solidFill>
                          <a:srgbClr val="000000"/>
                        </a:solidFill>
                        <a:effectLst/>
                        <a:latin typeface="+mn-lt"/>
                      </a:endParaRPr>
                    </a:p>
                  </a:txBody>
                  <a:tcPr marL="9525" marR="9525" marT="9525" marB="0" anchor="ctr"/>
                </a:tc>
              </a:tr>
              <a:tr h="295275">
                <a:tc>
                  <a:txBody>
                    <a:bodyPr/>
                    <a:lstStyle/>
                    <a:p>
                      <a:pPr algn="l" rtl="0" fontAlgn="ctr"/>
                      <a:r>
                        <a:rPr lang="en-US" sz="2000" u="none" strike="noStrike" dirty="0">
                          <a:effectLst/>
                          <a:latin typeface="+mn-lt"/>
                        </a:rPr>
                        <a:t>India Market</a:t>
                      </a:r>
                      <a:endParaRPr lang="en-US" sz="2000" b="0" i="0" u="none" strike="noStrike" dirty="0">
                        <a:solidFill>
                          <a:srgbClr val="000000"/>
                        </a:solidFill>
                        <a:effectLst/>
                        <a:latin typeface="+mn-lt"/>
                      </a:endParaRPr>
                    </a:p>
                  </a:txBody>
                  <a:tcPr marL="9525" marR="9525" marT="9525" marB="0" anchor="ctr"/>
                </a:tc>
                <a:tc>
                  <a:txBody>
                    <a:bodyPr/>
                    <a:lstStyle/>
                    <a:p>
                      <a:pPr algn="ctr" rtl="0" fontAlgn="ctr"/>
                      <a:r>
                        <a:rPr lang="en-US" sz="2000" u="none" strike="noStrike" dirty="0">
                          <a:effectLst/>
                          <a:latin typeface="+mn-lt"/>
                        </a:rPr>
                        <a:t>7,300</a:t>
                      </a:r>
                      <a:endParaRPr lang="en-US" sz="2000" b="1" i="0" u="none" strike="noStrike" dirty="0">
                        <a:solidFill>
                          <a:srgbClr val="000000"/>
                        </a:solidFill>
                        <a:effectLst/>
                        <a:latin typeface="+mn-lt"/>
                      </a:endParaRPr>
                    </a:p>
                  </a:txBody>
                  <a:tcPr marL="9525" marR="9525" marT="9525" marB="0" anchor="ctr"/>
                </a:tc>
                <a:tc>
                  <a:txBody>
                    <a:bodyPr/>
                    <a:lstStyle/>
                    <a:p>
                      <a:pPr algn="ctr" rtl="0" fontAlgn="ctr"/>
                      <a:r>
                        <a:rPr lang="en-US" sz="2000" u="none" strike="noStrike" dirty="0">
                          <a:effectLst/>
                          <a:latin typeface="+mn-lt"/>
                        </a:rPr>
                        <a:t>5,480</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dirty="0">
                          <a:effectLst/>
                          <a:latin typeface="+mn-lt"/>
                        </a:rPr>
                        <a:t>5,550</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dirty="0">
                          <a:effectLst/>
                          <a:latin typeface="+mn-lt"/>
                        </a:rPr>
                        <a:t>6,450</a:t>
                      </a:r>
                      <a:endParaRPr lang="en-US" sz="2000" b="1" i="0" u="none" strike="noStrike" dirty="0">
                        <a:solidFill>
                          <a:srgbClr val="000000"/>
                        </a:solidFill>
                        <a:effectLst/>
                        <a:latin typeface="+mn-lt"/>
                      </a:endParaRPr>
                    </a:p>
                  </a:txBody>
                  <a:tcPr marL="9525" marR="9525" marT="9525" marB="0" anchor="ctr"/>
                </a:tc>
                <a:tc>
                  <a:txBody>
                    <a:bodyPr/>
                    <a:lstStyle/>
                    <a:p>
                      <a:pPr algn="ctr" rtl="0" fontAlgn="ctr"/>
                      <a:r>
                        <a:rPr lang="en-US" sz="2000" b="0" i="0" u="none" strike="noStrike" dirty="0">
                          <a:solidFill>
                            <a:srgbClr val="000000"/>
                          </a:solidFill>
                          <a:effectLst/>
                          <a:latin typeface="+mn-lt"/>
                        </a:rPr>
                        <a:t>7,300</a:t>
                      </a:r>
                    </a:p>
                  </a:txBody>
                  <a:tcPr marL="9525" marR="9525" marT="9525" marB="0" anchor="ctr"/>
                </a:tc>
                <a:tc>
                  <a:txBody>
                    <a:bodyPr/>
                    <a:lstStyle/>
                    <a:p>
                      <a:pPr algn="ctr" rtl="0" fontAlgn="ctr"/>
                      <a:r>
                        <a:rPr lang="en-US" sz="2000" u="none" strike="noStrike" dirty="0">
                          <a:effectLst/>
                          <a:latin typeface="+mn-lt"/>
                        </a:rPr>
                        <a:t>0.0%</a:t>
                      </a:r>
                      <a:endParaRPr lang="en-US" sz="2000" b="1" i="0" u="none" strike="noStrike" dirty="0">
                        <a:solidFill>
                          <a:srgbClr val="000000"/>
                        </a:solidFill>
                        <a:effectLst/>
                        <a:latin typeface="+mn-lt"/>
                      </a:endParaRPr>
                    </a:p>
                  </a:txBody>
                  <a:tcPr marL="9525" marR="9525" marT="9525" marB="0" anchor="ctr"/>
                </a:tc>
              </a:tr>
              <a:tr h="295275">
                <a:tc>
                  <a:txBody>
                    <a:bodyPr/>
                    <a:lstStyle/>
                    <a:p>
                      <a:pPr algn="l" rtl="0" fontAlgn="ctr"/>
                      <a:r>
                        <a:rPr lang="en-US" sz="2000" u="none" strike="noStrike" dirty="0" smtClean="0">
                          <a:effectLst/>
                          <a:latin typeface="+mn-lt"/>
                        </a:rPr>
                        <a:t>Manufacturing</a:t>
                      </a:r>
                      <a:r>
                        <a:rPr lang="en-US" sz="2000" u="none" strike="noStrike" baseline="0" dirty="0" smtClean="0">
                          <a:effectLst/>
                          <a:latin typeface="+mn-lt"/>
                        </a:rPr>
                        <a:t> Capacity</a:t>
                      </a:r>
                      <a:endParaRPr lang="en-US" sz="2000" b="0" i="0" u="none" strike="noStrike" dirty="0">
                        <a:solidFill>
                          <a:srgbClr val="000000"/>
                        </a:solidFill>
                        <a:effectLst/>
                        <a:latin typeface="+mn-lt"/>
                      </a:endParaRPr>
                    </a:p>
                  </a:txBody>
                  <a:tcPr marL="9525" marR="9525" marT="9525" marB="0" anchor="ctr"/>
                </a:tc>
                <a:tc>
                  <a:txBody>
                    <a:bodyPr/>
                    <a:lstStyle/>
                    <a:p>
                      <a:pPr algn="ctr" rtl="0" fontAlgn="ctr"/>
                      <a:r>
                        <a:rPr lang="en-US" sz="2000" u="none" strike="noStrike" dirty="0" smtClean="0">
                          <a:effectLst/>
                          <a:latin typeface="+mn-lt"/>
                        </a:rPr>
                        <a:t>6,000</a:t>
                      </a:r>
                      <a:endParaRPr lang="en-US" sz="2000" b="1" i="0" u="none" strike="noStrike" dirty="0">
                        <a:solidFill>
                          <a:srgbClr val="000000"/>
                        </a:solidFill>
                        <a:effectLst/>
                        <a:latin typeface="+mn-lt"/>
                      </a:endParaRPr>
                    </a:p>
                  </a:txBody>
                  <a:tcPr marL="9525" marR="9525" marT="9525" marB="0" anchor="ctr"/>
                </a:tc>
                <a:tc>
                  <a:txBody>
                    <a:bodyPr/>
                    <a:lstStyle/>
                    <a:p>
                      <a:pPr algn="ctr" rtl="0" fontAlgn="ctr"/>
                      <a:r>
                        <a:rPr lang="en-US" sz="2000" u="none" strike="noStrike" dirty="0" smtClean="0">
                          <a:effectLst/>
                          <a:latin typeface="+mn-lt"/>
                        </a:rPr>
                        <a:t>8,000</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dirty="0" smtClean="0">
                          <a:effectLst/>
                          <a:latin typeface="+mn-lt"/>
                        </a:rPr>
                        <a:t>8,000</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dirty="0" smtClean="0">
                          <a:effectLst/>
                          <a:latin typeface="+mn-lt"/>
                        </a:rPr>
                        <a:t>8,000</a:t>
                      </a:r>
                      <a:endParaRPr lang="en-US" sz="2000" b="1" i="0" u="none" strike="noStrike" dirty="0">
                        <a:solidFill>
                          <a:srgbClr val="000000"/>
                        </a:solidFill>
                        <a:effectLst/>
                        <a:latin typeface="+mn-lt"/>
                      </a:endParaRPr>
                    </a:p>
                  </a:txBody>
                  <a:tcPr marL="9525" marR="9525" marT="9525" marB="0" anchor="ctr"/>
                </a:tc>
                <a:tc>
                  <a:txBody>
                    <a:bodyPr/>
                    <a:lstStyle/>
                    <a:p>
                      <a:pPr algn="ctr" rtl="0" fontAlgn="ctr"/>
                      <a:r>
                        <a:rPr lang="en-US" sz="2000" b="0" i="0" u="none" strike="noStrike" dirty="0" smtClean="0">
                          <a:solidFill>
                            <a:srgbClr val="000000"/>
                          </a:solidFill>
                          <a:effectLst/>
                          <a:latin typeface="+mn-lt"/>
                        </a:rPr>
                        <a:t>8,000</a:t>
                      </a:r>
                      <a:endParaRPr lang="en-US" sz="2000" b="0" i="0" u="none" strike="noStrike" dirty="0">
                        <a:solidFill>
                          <a:srgbClr val="000000"/>
                        </a:solidFill>
                        <a:effectLst/>
                        <a:latin typeface="+mn-lt"/>
                      </a:endParaRPr>
                    </a:p>
                  </a:txBody>
                  <a:tcPr marL="9525" marR="9525" marT="9525" marB="0" anchor="ctr"/>
                </a:tc>
                <a:tc>
                  <a:txBody>
                    <a:bodyPr/>
                    <a:lstStyle/>
                    <a:p>
                      <a:pPr algn="ctr" rtl="0" fontAlgn="ctr"/>
                      <a:endParaRPr lang="en-US" sz="2000" b="1" i="0" u="none" strike="noStrike" dirty="0">
                        <a:solidFill>
                          <a:srgbClr val="000000"/>
                        </a:solidFill>
                        <a:effectLst/>
                        <a:latin typeface="+mn-lt"/>
                      </a:endParaRPr>
                    </a:p>
                  </a:txBody>
                  <a:tcPr marL="9525" marR="9525" marT="9525" marB="0" anchor="ctr"/>
                </a:tc>
              </a:tr>
              <a:tr h="295275">
                <a:tc>
                  <a:txBody>
                    <a:bodyPr/>
                    <a:lstStyle/>
                    <a:p>
                      <a:pPr algn="l" rtl="0" fontAlgn="ctr"/>
                      <a:endParaRPr lang="en-US" sz="2000" b="1" i="0" u="none" strike="noStrike" dirty="0">
                        <a:solidFill>
                          <a:srgbClr val="000000"/>
                        </a:solidFill>
                        <a:effectLst/>
                        <a:latin typeface="+mn-lt"/>
                      </a:endParaRPr>
                    </a:p>
                  </a:txBody>
                  <a:tcPr marL="9525" marR="9525" marT="9525" marB="0" anchor="ctr">
                    <a:noFill/>
                  </a:tcPr>
                </a:tc>
                <a:tc>
                  <a:txBody>
                    <a:bodyPr/>
                    <a:lstStyle/>
                    <a:p>
                      <a:pPr algn="ctr" fontAlgn="t"/>
                      <a:endParaRPr lang="en-US" sz="2400" b="0" i="0" u="none" strike="noStrike" dirty="0">
                        <a:solidFill>
                          <a:srgbClr val="000000"/>
                        </a:solidFill>
                        <a:effectLst/>
                        <a:latin typeface="+mn-lt"/>
                      </a:endParaRPr>
                    </a:p>
                  </a:txBody>
                  <a:tcPr marL="9525" marR="9525" marT="9525" marB="0">
                    <a:noFill/>
                  </a:tcPr>
                </a:tc>
                <a:tc>
                  <a:txBody>
                    <a:bodyPr/>
                    <a:lstStyle/>
                    <a:p>
                      <a:pPr algn="ctr" fontAlgn="t"/>
                      <a:endParaRPr lang="en-US" sz="2400" b="0" i="0" u="none" strike="noStrike" dirty="0">
                        <a:solidFill>
                          <a:srgbClr val="000000"/>
                        </a:solidFill>
                        <a:effectLst/>
                        <a:latin typeface="+mn-lt"/>
                      </a:endParaRPr>
                    </a:p>
                  </a:txBody>
                  <a:tcPr marL="9525" marR="9525" marT="9525" marB="0">
                    <a:noFill/>
                  </a:tcPr>
                </a:tc>
                <a:tc>
                  <a:txBody>
                    <a:bodyPr/>
                    <a:lstStyle/>
                    <a:p>
                      <a:pPr algn="ctr" fontAlgn="t"/>
                      <a:endParaRPr lang="en-US" sz="2400" b="0" i="0" u="none" strike="noStrike" dirty="0">
                        <a:solidFill>
                          <a:srgbClr val="000000"/>
                        </a:solidFill>
                        <a:effectLst/>
                        <a:latin typeface="+mn-lt"/>
                      </a:endParaRPr>
                    </a:p>
                  </a:txBody>
                  <a:tcPr marL="9525" marR="9525" marT="9525" marB="0">
                    <a:noFill/>
                  </a:tcPr>
                </a:tc>
                <a:tc>
                  <a:txBody>
                    <a:bodyPr/>
                    <a:lstStyle/>
                    <a:p>
                      <a:pPr algn="ctr" fontAlgn="t"/>
                      <a:endParaRPr lang="en-US" sz="2400" b="0" i="0" u="none" strike="noStrike" dirty="0">
                        <a:solidFill>
                          <a:srgbClr val="000000"/>
                        </a:solidFill>
                        <a:effectLst/>
                        <a:latin typeface="+mn-lt"/>
                      </a:endParaRPr>
                    </a:p>
                  </a:txBody>
                  <a:tcPr marL="9525" marR="9525" marT="9525" marB="0">
                    <a:noFill/>
                  </a:tcPr>
                </a:tc>
                <a:tc>
                  <a:txBody>
                    <a:bodyPr/>
                    <a:lstStyle/>
                    <a:p>
                      <a:pPr algn="ctr" fontAlgn="t"/>
                      <a:endParaRPr lang="en-US" sz="2000" b="0" i="0" u="none" strike="noStrike" dirty="0">
                        <a:solidFill>
                          <a:srgbClr val="000000"/>
                        </a:solidFill>
                        <a:effectLst/>
                        <a:latin typeface="+mn-lt"/>
                      </a:endParaRPr>
                    </a:p>
                  </a:txBody>
                  <a:tcPr marL="9525" marR="9525" marT="9525" marB="0">
                    <a:noFill/>
                  </a:tcPr>
                </a:tc>
                <a:tc>
                  <a:txBody>
                    <a:bodyPr/>
                    <a:lstStyle/>
                    <a:p>
                      <a:pPr algn="ctr" fontAlgn="t"/>
                      <a:endParaRPr lang="en-US" sz="2400" b="0" i="0" u="none" strike="noStrike" dirty="0">
                        <a:solidFill>
                          <a:srgbClr val="000000"/>
                        </a:solidFill>
                        <a:effectLst/>
                        <a:latin typeface="+mn-lt"/>
                      </a:endParaRPr>
                    </a:p>
                  </a:txBody>
                  <a:tcPr marL="9525" marR="9525" marT="9525" marB="0">
                    <a:noFill/>
                  </a:tcPr>
                </a:tc>
              </a:tr>
              <a:tr h="295275">
                <a:tc>
                  <a:txBody>
                    <a:bodyPr/>
                    <a:lstStyle/>
                    <a:p>
                      <a:pPr algn="l" rtl="0" fontAlgn="ctr"/>
                      <a:r>
                        <a:rPr lang="en-US" sz="2000" b="1" u="none" strike="noStrike" dirty="0">
                          <a:effectLst/>
                          <a:latin typeface="+mn-lt"/>
                        </a:rPr>
                        <a:t>Value in </a:t>
                      </a:r>
                      <a:r>
                        <a:rPr lang="en-US" sz="2000" b="1" u="none" strike="noStrike" dirty="0" smtClean="0">
                          <a:effectLst/>
                          <a:latin typeface="+mn-lt"/>
                        </a:rPr>
                        <a:t>Rupees </a:t>
                      </a:r>
                      <a:r>
                        <a:rPr lang="en-US" sz="2000" b="1" u="none" strike="noStrike" dirty="0" err="1" smtClean="0">
                          <a:effectLst/>
                          <a:latin typeface="+mn-lt"/>
                        </a:rPr>
                        <a:t>Crores</a:t>
                      </a:r>
                      <a:endParaRPr lang="en-US" sz="2000" b="1" i="0" u="none" strike="noStrike" dirty="0">
                        <a:solidFill>
                          <a:srgbClr val="000000"/>
                        </a:solidFill>
                        <a:effectLst/>
                        <a:latin typeface="+mn-lt"/>
                      </a:endParaRPr>
                    </a:p>
                  </a:txBody>
                  <a:tcPr marL="9525" marR="9525" marT="9525" marB="0" anchor="ctr"/>
                </a:tc>
                <a:tc>
                  <a:txBody>
                    <a:bodyPr/>
                    <a:lstStyle/>
                    <a:p>
                      <a:pPr algn="ctr" fontAlgn="t"/>
                      <a:r>
                        <a:rPr lang="en-US" sz="2400" u="none" strike="noStrike" dirty="0">
                          <a:effectLst/>
                          <a:latin typeface="+mn-lt"/>
                        </a:rPr>
                        <a:t> </a:t>
                      </a:r>
                      <a:endParaRPr lang="en-US" sz="2400" b="0" i="0" u="none" strike="noStrike" dirty="0">
                        <a:solidFill>
                          <a:srgbClr val="000000"/>
                        </a:solidFill>
                        <a:effectLst/>
                        <a:latin typeface="+mn-lt"/>
                      </a:endParaRPr>
                    </a:p>
                  </a:txBody>
                  <a:tcPr marL="9525" marR="9525" marT="9525" marB="0"/>
                </a:tc>
                <a:tc>
                  <a:txBody>
                    <a:bodyPr/>
                    <a:lstStyle/>
                    <a:p>
                      <a:pPr algn="ctr" fontAlgn="t"/>
                      <a:r>
                        <a:rPr lang="en-US" sz="2400" u="none" strike="noStrike" dirty="0">
                          <a:effectLst/>
                          <a:latin typeface="+mn-lt"/>
                        </a:rPr>
                        <a:t> </a:t>
                      </a:r>
                      <a:endParaRPr lang="en-US" sz="2400" b="0" i="0" u="none" strike="noStrike" dirty="0">
                        <a:solidFill>
                          <a:srgbClr val="000000"/>
                        </a:solidFill>
                        <a:effectLst/>
                        <a:latin typeface="+mn-lt"/>
                      </a:endParaRPr>
                    </a:p>
                  </a:txBody>
                  <a:tcPr marL="9525" marR="9525" marT="9525" marB="0">
                    <a:solidFill>
                      <a:schemeClr val="accent2">
                        <a:lumMod val="20000"/>
                        <a:lumOff val="80000"/>
                      </a:schemeClr>
                    </a:solidFill>
                  </a:tcPr>
                </a:tc>
                <a:tc>
                  <a:txBody>
                    <a:bodyPr/>
                    <a:lstStyle/>
                    <a:p>
                      <a:pPr algn="ctr" fontAlgn="t"/>
                      <a:r>
                        <a:rPr lang="en-US" sz="2400" u="none" strike="noStrike" dirty="0">
                          <a:effectLst/>
                          <a:latin typeface="+mn-lt"/>
                        </a:rPr>
                        <a:t> </a:t>
                      </a:r>
                      <a:endParaRPr lang="en-US" sz="2400" b="0" i="0" u="none" strike="noStrike" dirty="0">
                        <a:solidFill>
                          <a:srgbClr val="000000"/>
                        </a:solidFill>
                        <a:effectLst/>
                        <a:latin typeface="+mn-lt"/>
                      </a:endParaRPr>
                    </a:p>
                  </a:txBody>
                  <a:tcPr marL="9525" marR="9525" marT="9525" marB="0">
                    <a:solidFill>
                      <a:schemeClr val="accent2">
                        <a:lumMod val="20000"/>
                        <a:lumOff val="80000"/>
                      </a:schemeClr>
                    </a:solidFill>
                  </a:tcPr>
                </a:tc>
                <a:tc>
                  <a:txBody>
                    <a:bodyPr/>
                    <a:lstStyle/>
                    <a:p>
                      <a:pPr algn="ctr" fontAlgn="t"/>
                      <a:r>
                        <a:rPr lang="en-US" sz="2400" u="none" strike="noStrike" dirty="0">
                          <a:effectLst/>
                          <a:latin typeface="+mn-lt"/>
                        </a:rPr>
                        <a:t> </a:t>
                      </a:r>
                      <a:endParaRPr lang="en-US" sz="2400" b="0" i="0" u="none" strike="noStrike" dirty="0">
                        <a:solidFill>
                          <a:srgbClr val="000000"/>
                        </a:solidFill>
                        <a:effectLst/>
                        <a:latin typeface="+mn-lt"/>
                      </a:endParaRPr>
                    </a:p>
                  </a:txBody>
                  <a:tcPr marL="9525" marR="9525" marT="9525" marB="0"/>
                </a:tc>
                <a:tc>
                  <a:txBody>
                    <a:bodyPr/>
                    <a:lstStyle/>
                    <a:p>
                      <a:pPr algn="ctr" fontAlgn="t"/>
                      <a:r>
                        <a:rPr lang="en-US" sz="2000" b="0" i="0" u="none" strike="noStrike" dirty="0">
                          <a:solidFill>
                            <a:srgbClr val="000000"/>
                          </a:solidFill>
                          <a:effectLst/>
                          <a:latin typeface="+mn-lt"/>
                        </a:rPr>
                        <a:t> </a:t>
                      </a:r>
                    </a:p>
                  </a:txBody>
                  <a:tcPr marL="9525" marR="9525" marT="9525" marB="0"/>
                </a:tc>
                <a:tc>
                  <a:txBody>
                    <a:bodyPr/>
                    <a:lstStyle/>
                    <a:p>
                      <a:pPr algn="ctr" fontAlgn="t"/>
                      <a:r>
                        <a:rPr lang="en-US" sz="2400" u="none" strike="noStrike" dirty="0">
                          <a:effectLst/>
                          <a:latin typeface="+mn-lt"/>
                        </a:rPr>
                        <a:t> </a:t>
                      </a:r>
                      <a:endParaRPr lang="en-US" sz="2400" b="0" i="0" u="none" strike="noStrike" dirty="0">
                        <a:solidFill>
                          <a:srgbClr val="000000"/>
                        </a:solidFill>
                        <a:effectLst/>
                        <a:latin typeface="+mn-lt"/>
                      </a:endParaRPr>
                    </a:p>
                  </a:txBody>
                  <a:tcPr marL="9525" marR="9525" marT="9525" marB="0"/>
                </a:tc>
              </a:tr>
              <a:tr h="295275">
                <a:tc>
                  <a:txBody>
                    <a:bodyPr/>
                    <a:lstStyle/>
                    <a:p>
                      <a:pPr algn="l" rtl="0" fontAlgn="ctr"/>
                      <a:r>
                        <a:rPr lang="en-US" sz="2000" u="none" strike="noStrike">
                          <a:effectLst/>
                          <a:latin typeface="+mn-lt"/>
                        </a:rPr>
                        <a:t>Domestic Production</a:t>
                      </a:r>
                      <a:endParaRPr lang="en-US" sz="2000" b="0" i="0" u="none" strike="noStrike">
                        <a:solidFill>
                          <a:srgbClr val="000000"/>
                        </a:solidFill>
                        <a:effectLst/>
                        <a:latin typeface="+mn-lt"/>
                      </a:endParaRPr>
                    </a:p>
                  </a:txBody>
                  <a:tcPr marL="9525" marR="9525" marT="9525" marB="0" anchor="ctr"/>
                </a:tc>
                <a:tc>
                  <a:txBody>
                    <a:bodyPr/>
                    <a:lstStyle/>
                    <a:p>
                      <a:pPr algn="ctr" rtl="0" fontAlgn="ctr"/>
                      <a:r>
                        <a:rPr lang="en-US" sz="2000" u="none" strike="noStrike">
                          <a:effectLst/>
                          <a:latin typeface="+mn-lt"/>
                        </a:rPr>
                        <a:t>2,060</a:t>
                      </a:r>
                      <a:endParaRPr lang="en-US" sz="2000" b="1" i="0" u="none" strike="noStrike">
                        <a:solidFill>
                          <a:srgbClr val="000000"/>
                        </a:solidFill>
                        <a:effectLst/>
                        <a:latin typeface="+mn-lt"/>
                      </a:endParaRPr>
                    </a:p>
                  </a:txBody>
                  <a:tcPr marL="9525" marR="9525" marT="9525" marB="0" anchor="ctr"/>
                </a:tc>
                <a:tc>
                  <a:txBody>
                    <a:bodyPr/>
                    <a:lstStyle/>
                    <a:p>
                      <a:pPr algn="ctr" rtl="0" fontAlgn="ctr"/>
                      <a:r>
                        <a:rPr lang="en-US" sz="2000" u="none" strike="noStrike">
                          <a:effectLst/>
                          <a:latin typeface="+mn-lt"/>
                        </a:rPr>
                        <a:t>1,625</a:t>
                      </a:r>
                      <a:endParaRPr lang="en-US" sz="2000" b="1" i="0" u="none" strike="noStrike">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dirty="0">
                          <a:effectLst/>
                          <a:latin typeface="+mn-lt"/>
                        </a:rPr>
                        <a:t>1,900</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a:effectLst/>
                          <a:latin typeface="+mn-lt"/>
                        </a:rPr>
                        <a:t>2,170</a:t>
                      </a:r>
                      <a:endParaRPr lang="en-US" sz="2000" b="1" i="0" u="none" strike="noStrike">
                        <a:solidFill>
                          <a:srgbClr val="000000"/>
                        </a:solidFill>
                        <a:effectLst/>
                        <a:latin typeface="+mn-lt"/>
                      </a:endParaRPr>
                    </a:p>
                  </a:txBody>
                  <a:tcPr marL="9525" marR="9525" marT="9525" marB="0" anchor="ctr"/>
                </a:tc>
                <a:tc>
                  <a:txBody>
                    <a:bodyPr/>
                    <a:lstStyle/>
                    <a:p>
                      <a:pPr algn="ctr" rtl="0" fontAlgn="ctr"/>
                      <a:r>
                        <a:rPr lang="en-US" sz="2000" b="0" i="0" u="none" strike="noStrike" dirty="0">
                          <a:solidFill>
                            <a:srgbClr val="000000"/>
                          </a:solidFill>
                          <a:effectLst/>
                          <a:latin typeface="+mn-lt"/>
                        </a:rPr>
                        <a:t>2,500</a:t>
                      </a:r>
                    </a:p>
                  </a:txBody>
                  <a:tcPr marL="9525" marR="9525" marT="9525" marB="0" anchor="ctr"/>
                </a:tc>
                <a:tc>
                  <a:txBody>
                    <a:bodyPr/>
                    <a:lstStyle/>
                    <a:p>
                      <a:pPr algn="ctr" rtl="0" fontAlgn="ctr"/>
                      <a:r>
                        <a:rPr lang="en-US" sz="2000" u="none" strike="noStrike">
                          <a:effectLst/>
                          <a:latin typeface="+mn-lt"/>
                        </a:rPr>
                        <a:t>5.0%</a:t>
                      </a:r>
                      <a:endParaRPr lang="en-US" sz="2000" b="1" i="0" u="none" strike="noStrike">
                        <a:solidFill>
                          <a:srgbClr val="000000"/>
                        </a:solidFill>
                        <a:effectLst/>
                        <a:latin typeface="+mn-lt"/>
                      </a:endParaRPr>
                    </a:p>
                  </a:txBody>
                  <a:tcPr marL="9525" marR="9525" marT="9525" marB="0" anchor="ctr"/>
                </a:tc>
              </a:tr>
              <a:tr h="295275">
                <a:tc>
                  <a:txBody>
                    <a:bodyPr/>
                    <a:lstStyle/>
                    <a:p>
                      <a:pPr algn="l" rtl="0" fontAlgn="ctr"/>
                      <a:r>
                        <a:rPr lang="en-US" sz="2000" u="none" strike="noStrike">
                          <a:effectLst/>
                          <a:latin typeface="+mn-lt"/>
                        </a:rPr>
                        <a:t>Imports</a:t>
                      </a:r>
                      <a:endParaRPr lang="en-US" sz="2000" b="0" i="0" u="none" strike="noStrike">
                        <a:solidFill>
                          <a:srgbClr val="000000"/>
                        </a:solidFill>
                        <a:effectLst/>
                        <a:latin typeface="+mn-lt"/>
                      </a:endParaRPr>
                    </a:p>
                  </a:txBody>
                  <a:tcPr marL="9525" marR="9525" marT="9525" marB="0" anchor="ctr"/>
                </a:tc>
                <a:tc>
                  <a:txBody>
                    <a:bodyPr/>
                    <a:lstStyle/>
                    <a:p>
                      <a:pPr algn="ctr" rtl="0" fontAlgn="ctr"/>
                      <a:r>
                        <a:rPr lang="en-US" sz="2000" u="none" strike="noStrike">
                          <a:effectLst/>
                          <a:latin typeface="+mn-lt"/>
                        </a:rPr>
                        <a:t>1,940</a:t>
                      </a:r>
                      <a:endParaRPr lang="en-US" sz="2000" b="1" i="0" u="none" strike="noStrike">
                        <a:solidFill>
                          <a:srgbClr val="000000"/>
                        </a:solidFill>
                        <a:effectLst/>
                        <a:latin typeface="+mn-lt"/>
                      </a:endParaRPr>
                    </a:p>
                  </a:txBody>
                  <a:tcPr marL="9525" marR="9525" marT="9525" marB="0" anchor="ctr"/>
                </a:tc>
                <a:tc>
                  <a:txBody>
                    <a:bodyPr/>
                    <a:lstStyle/>
                    <a:p>
                      <a:pPr algn="ctr" rtl="0" fontAlgn="ctr"/>
                      <a:r>
                        <a:rPr lang="en-US" sz="2000" u="none" strike="noStrike">
                          <a:effectLst/>
                          <a:latin typeface="+mn-lt"/>
                        </a:rPr>
                        <a:t>1,400</a:t>
                      </a:r>
                      <a:endParaRPr lang="en-US" sz="2000" b="1" i="0" u="none" strike="noStrike">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dirty="0">
                          <a:effectLst/>
                          <a:latin typeface="+mn-lt"/>
                        </a:rPr>
                        <a:t>1,400</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a:effectLst/>
                          <a:latin typeface="+mn-lt"/>
                        </a:rPr>
                        <a:t>1,420</a:t>
                      </a:r>
                      <a:endParaRPr lang="en-US" sz="2000" b="1" i="0" u="none" strike="noStrike">
                        <a:solidFill>
                          <a:srgbClr val="000000"/>
                        </a:solidFill>
                        <a:effectLst/>
                        <a:latin typeface="+mn-lt"/>
                      </a:endParaRPr>
                    </a:p>
                  </a:txBody>
                  <a:tcPr marL="9525" marR="9525" marT="9525" marB="0" anchor="ctr"/>
                </a:tc>
                <a:tc>
                  <a:txBody>
                    <a:bodyPr/>
                    <a:lstStyle/>
                    <a:p>
                      <a:pPr algn="ctr" rtl="0" fontAlgn="ctr"/>
                      <a:r>
                        <a:rPr lang="en-US" sz="2000" b="0" i="0" u="none" strike="noStrike">
                          <a:solidFill>
                            <a:srgbClr val="000000"/>
                          </a:solidFill>
                          <a:effectLst/>
                          <a:latin typeface="+mn-lt"/>
                        </a:rPr>
                        <a:t>1,620</a:t>
                      </a:r>
                    </a:p>
                  </a:txBody>
                  <a:tcPr marL="9525" marR="9525" marT="9525" marB="0" anchor="ctr"/>
                </a:tc>
                <a:tc>
                  <a:txBody>
                    <a:bodyPr/>
                    <a:lstStyle/>
                    <a:p>
                      <a:pPr algn="ctr" rtl="0" fontAlgn="ctr"/>
                      <a:r>
                        <a:rPr lang="en-US" sz="2000" u="none" strike="noStrike">
                          <a:effectLst/>
                          <a:latin typeface="+mn-lt"/>
                        </a:rPr>
                        <a:t>-4.4%</a:t>
                      </a:r>
                      <a:endParaRPr lang="en-US" sz="2000" b="1" i="0" u="none" strike="noStrike">
                        <a:solidFill>
                          <a:srgbClr val="000000"/>
                        </a:solidFill>
                        <a:effectLst/>
                        <a:latin typeface="+mn-lt"/>
                      </a:endParaRPr>
                    </a:p>
                  </a:txBody>
                  <a:tcPr marL="9525" marR="9525" marT="9525" marB="0" anchor="ctr"/>
                </a:tc>
              </a:tr>
              <a:tr h="295275">
                <a:tc>
                  <a:txBody>
                    <a:bodyPr/>
                    <a:lstStyle/>
                    <a:p>
                      <a:pPr algn="l" rtl="0" fontAlgn="ctr"/>
                      <a:r>
                        <a:rPr lang="en-US" sz="2000" u="none" strike="noStrike">
                          <a:effectLst/>
                          <a:latin typeface="+mn-lt"/>
                        </a:rPr>
                        <a:t>Export</a:t>
                      </a:r>
                      <a:endParaRPr lang="en-US" sz="2000" b="0" i="0" u="none" strike="noStrike">
                        <a:solidFill>
                          <a:srgbClr val="000000"/>
                        </a:solidFill>
                        <a:effectLst/>
                        <a:latin typeface="+mn-lt"/>
                      </a:endParaRPr>
                    </a:p>
                  </a:txBody>
                  <a:tcPr marL="9525" marR="9525" marT="9525" marB="0" anchor="ctr"/>
                </a:tc>
                <a:tc>
                  <a:txBody>
                    <a:bodyPr/>
                    <a:lstStyle/>
                    <a:p>
                      <a:pPr algn="ctr" rtl="0" fontAlgn="ctr"/>
                      <a:r>
                        <a:rPr lang="en-US" sz="2000" u="none" strike="noStrike" dirty="0" smtClean="0">
                          <a:effectLst/>
                          <a:latin typeface="+mn-lt"/>
                        </a:rPr>
                        <a:t>350</a:t>
                      </a:r>
                      <a:endParaRPr lang="en-US" sz="2000" b="1" i="0" u="none" strike="noStrike" dirty="0">
                        <a:solidFill>
                          <a:srgbClr val="000000"/>
                        </a:solidFill>
                        <a:effectLst/>
                        <a:latin typeface="+mn-lt"/>
                      </a:endParaRPr>
                    </a:p>
                  </a:txBody>
                  <a:tcPr marL="9525" marR="9525" marT="9525" marB="0" anchor="ctr"/>
                </a:tc>
                <a:tc>
                  <a:txBody>
                    <a:bodyPr/>
                    <a:lstStyle/>
                    <a:p>
                      <a:pPr algn="ctr" rtl="0" fontAlgn="ctr"/>
                      <a:r>
                        <a:rPr lang="en-US" sz="2000" u="none" strike="noStrike" dirty="0" smtClean="0">
                          <a:effectLst/>
                          <a:latin typeface="+mn-lt"/>
                        </a:rPr>
                        <a:t>400</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dirty="0" smtClean="0">
                          <a:effectLst/>
                          <a:latin typeface="+mn-lt"/>
                        </a:rPr>
                        <a:t>500</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dirty="0" smtClean="0">
                          <a:effectLst/>
                          <a:latin typeface="+mn-lt"/>
                        </a:rPr>
                        <a:t>550</a:t>
                      </a:r>
                      <a:endParaRPr lang="en-US" sz="2000" b="1" i="0" u="none" strike="noStrike" dirty="0">
                        <a:solidFill>
                          <a:srgbClr val="000000"/>
                        </a:solidFill>
                        <a:effectLst/>
                        <a:latin typeface="+mn-lt"/>
                      </a:endParaRPr>
                    </a:p>
                  </a:txBody>
                  <a:tcPr marL="9525" marR="9525" marT="9525" marB="0" anchor="ctr"/>
                </a:tc>
                <a:tc>
                  <a:txBody>
                    <a:bodyPr/>
                    <a:lstStyle/>
                    <a:p>
                      <a:pPr algn="ctr" rtl="0" fontAlgn="ctr"/>
                      <a:r>
                        <a:rPr lang="en-US" sz="2000" b="0" i="0" u="none" strike="noStrike" dirty="0" smtClean="0">
                          <a:solidFill>
                            <a:srgbClr val="000000"/>
                          </a:solidFill>
                          <a:effectLst/>
                          <a:latin typeface="+mn-lt"/>
                        </a:rPr>
                        <a:t>570</a:t>
                      </a:r>
                      <a:endParaRPr lang="en-US" sz="2000" b="0" i="0" u="none" strike="noStrike" dirty="0">
                        <a:solidFill>
                          <a:srgbClr val="000000"/>
                        </a:solidFill>
                        <a:effectLst/>
                        <a:latin typeface="+mn-lt"/>
                      </a:endParaRPr>
                    </a:p>
                  </a:txBody>
                  <a:tcPr marL="9525" marR="9525" marT="9525" marB="0" anchor="ctr"/>
                </a:tc>
                <a:tc>
                  <a:txBody>
                    <a:bodyPr/>
                    <a:lstStyle/>
                    <a:p>
                      <a:pPr algn="ctr" rtl="0" fontAlgn="ctr"/>
                      <a:r>
                        <a:rPr lang="en-US" sz="2000" u="none" strike="noStrike" dirty="0" smtClean="0">
                          <a:effectLst/>
                          <a:latin typeface="+mn-lt"/>
                        </a:rPr>
                        <a:t>13.0%</a:t>
                      </a:r>
                      <a:endParaRPr lang="en-US" sz="2000" b="1" i="0" u="none" strike="noStrike" dirty="0">
                        <a:solidFill>
                          <a:srgbClr val="000000"/>
                        </a:solidFill>
                        <a:effectLst/>
                        <a:latin typeface="+mn-lt"/>
                      </a:endParaRPr>
                    </a:p>
                  </a:txBody>
                  <a:tcPr marL="9525" marR="9525" marT="9525" marB="0" anchor="ctr"/>
                </a:tc>
              </a:tr>
              <a:tr h="295275">
                <a:tc>
                  <a:txBody>
                    <a:bodyPr/>
                    <a:lstStyle/>
                    <a:p>
                      <a:pPr algn="l" rtl="0" fontAlgn="ctr"/>
                      <a:r>
                        <a:rPr lang="en-US" sz="2000" u="none" strike="noStrike" dirty="0">
                          <a:effectLst/>
                          <a:latin typeface="+mn-lt"/>
                        </a:rPr>
                        <a:t>India Market</a:t>
                      </a:r>
                      <a:endParaRPr lang="en-US" sz="2000" b="0" i="0" u="none" strike="noStrike" dirty="0">
                        <a:solidFill>
                          <a:srgbClr val="000000"/>
                        </a:solidFill>
                        <a:effectLst/>
                        <a:latin typeface="+mn-lt"/>
                      </a:endParaRPr>
                    </a:p>
                  </a:txBody>
                  <a:tcPr marL="9525" marR="9525" marT="9525" marB="0" anchor="ctr"/>
                </a:tc>
                <a:tc>
                  <a:txBody>
                    <a:bodyPr/>
                    <a:lstStyle/>
                    <a:p>
                      <a:pPr algn="ctr" rtl="0" fontAlgn="ctr"/>
                      <a:r>
                        <a:rPr lang="en-US" sz="2000" u="none" strike="noStrike" dirty="0" smtClean="0">
                          <a:effectLst/>
                          <a:latin typeface="+mn-lt"/>
                        </a:rPr>
                        <a:t>3,650</a:t>
                      </a:r>
                      <a:endParaRPr lang="en-US" sz="2000" b="1" i="0" u="none" strike="noStrike" dirty="0">
                        <a:solidFill>
                          <a:srgbClr val="000000"/>
                        </a:solidFill>
                        <a:effectLst/>
                        <a:latin typeface="+mn-lt"/>
                      </a:endParaRPr>
                    </a:p>
                  </a:txBody>
                  <a:tcPr marL="9525" marR="9525" marT="9525" marB="0" anchor="ctr"/>
                </a:tc>
                <a:tc>
                  <a:txBody>
                    <a:bodyPr/>
                    <a:lstStyle/>
                    <a:p>
                      <a:pPr algn="ctr" rtl="0" fontAlgn="ctr"/>
                      <a:r>
                        <a:rPr lang="en-US" sz="2000" u="none" strike="noStrike" dirty="0" smtClean="0">
                          <a:effectLst/>
                          <a:latin typeface="+mn-lt"/>
                        </a:rPr>
                        <a:t>2,625</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dirty="0" smtClean="0">
                          <a:effectLst/>
                          <a:latin typeface="+mn-lt"/>
                        </a:rPr>
                        <a:t>2,800</a:t>
                      </a:r>
                      <a:endParaRPr lang="en-US" sz="2000" b="1" i="0" u="none" strike="noStrike" dirty="0">
                        <a:solidFill>
                          <a:srgbClr val="000000"/>
                        </a:solidFill>
                        <a:effectLst/>
                        <a:latin typeface="+mn-lt"/>
                      </a:endParaRPr>
                    </a:p>
                  </a:txBody>
                  <a:tcPr marL="9525" marR="9525" marT="9525" marB="0" anchor="ctr">
                    <a:solidFill>
                      <a:schemeClr val="accent2">
                        <a:lumMod val="20000"/>
                        <a:lumOff val="80000"/>
                      </a:schemeClr>
                    </a:solidFill>
                  </a:tcPr>
                </a:tc>
                <a:tc>
                  <a:txBody>
                    <a:bodyPr/>
                    <a:lstStyle/>
                    <a:p>
                      <a:pPr algn="ctr" rtl="0" fontAlgn="ctr"/>
                      <a:r>
                        <a:rPr lang="en-US" sz="2000" u="none" strike="noStrike" dirty="0" smtClean="0">
                          <a:effectLst/>
                          <a:latin typeface="+mn-lt"/>
                        </a:rPr>
                        <a:t>3,040</a:t>
                      </a:r>
                      <a:endParaRPr lang="en-US" sz="2000" b="1" i="0" u="none" strike="noStrike" dirty="0">
                        <a:solidFill>
                          <a:srgbClr val="000000"/>
                        </a:solidFill>
                        <a:effectLst/>
                        <a:latin typeface="+mn-lt"/>
                      </a:endParaRPr>
                    </a:p>
                  </a:txBody>
                  <a:tcPr marL="9525" marR="9525" marT="9525" marB="0" anchor="ctr"/>
                </a:tc>
                <a:tc>
                  <a:txBody>
                    <a:bodyPr/>
                    <a:lstStyle/>
                    <a:p>
                      <a:pPr algn="ctr" rtl="0" fontAlgn="ctr"/>
                      <a:r>
                        <a:rPr lang="en-US" sz="2000" b="0" i="0" u="none" strike="noStrike" dirty="0" smtClean="0">
                          <a:solidFill>
                            <a:srgbClr val="000000"/>
                          </a:solidFill>
                          <a:effectLst/>
                          <a:latin typeface="+mn-lt"/>
                        </a:rPr>
                        <a:t>3,550</a:t>
                      </a:r>
                      <a:endParaRPr lang="en-US" sz="2000" b="0" i="0" u="none" strike="noStrike" dirty="0">
                        <a:solidFill>
                          <a:srgbClr val="000000"/>
                        </a:solidFill>
                        <a:effectLst/>
                        <a:latin typeface="+mn-lt"/>
                      </a:endParaRPr>
                    </a:p>
                  </a:txBody>
                  <a:tcPr marL="9525" marR="9525" marT="9525" marB="0" anchor="ctr"/>
                </a:tc>
                <a:tc>
                  <a:txBody>
                    <a:bodyPr/>
                    <a:lstStyle/>
                    <a:p>
                      <a:pPr algn="ctr" rtl="0" fontAlgn="ctr"/>
                      <a:r>
                        <a:rPr lang="en-US" sz="2000" u="none" strike="noStrike" dirty="0" smtClean="0">
                          <a:effectLst/>
                          <a:latin typeface="+mn-lt"/>
                        </a:rPr>
                        <a:t>-0.7</a:t>
                      </a:r>
                      <a:r>
                        <a:rPr lang="en-US" sz="2000" u="none" strike="noStrike" dirty="0">
                          <a:effectLst/>
                          <a:latin typeface="+mn-lt"/>
                        </a:rPr>
                        <a:t>%</a:t>
                      </a:r>
                      <a:endParaRPr lang="en-US" sz="2000" b="1" i="0" u="none" strike="noStrike" dirty="0">
                        <a:solidFill>
                          <a:srgbClr val="000000"/>
                        </a:solidFill>
                        <a:effectLst/>
                        <a:latin typeface="+mn-lt"/>
                      </a:endParaRPr>
                    </a:p>
                  </a:txBody>
                  <a:tcPr marL="9525" marR="9525" marT="9525" marB="0" anchor="ctr"/>
                </a:tc>
              </a:tr>
            </a:tbl>
          </a:graphicData>
        </a:graphic>
      </p:graphicFrame>
      <p:sp>
        <p:nvSpPr>
          <p:cNvPr id="7" name="TextBox 6"/>
          <p:cNvSpPr txBox="1"/>
          <p:nvPr/>
        </p:nvSpPr>
        <p:spPr>
          <a:xfrm>
            <a:off x="571472" y="5845750"/>
            <a:ext cx="6500858" cy="369332"/>
          </a:xfrm>
          <a:prstGeom prst="rect">
            <a:avLst/>
          </a:prstGeom>
          <a:noFill/>
        </p:spPr>
        <p:txBody>
          <a:bodyPr wrap="square" rtlCol="0">
            <a:spAutoFit/>
          </a:bodyPr>
          <a:lstStyle/>
          <a:p>
            <a:r>
              <a:rPr lang="en-IN" dirty="0" smtClean="0"/>
              <a:t>Plastics Machinery Growth forecast: 12% CAGR up to 2020-21</a:t>
            </a:r>
            <a:endParaRPr lang="en-IN" dirty="0"/>
          </a:p>
        </p:txBody>
      </p:sp>
      <p:sp>
        <p:nvSpPr>
          <p:cNvPr id="8" name="TextBox 7"/>
          <p:cNvSpPr txBox="1"/>
          <p:nvPr/>
        </p:nvSpPr>
        <p:spPr>
          <a:xfrm>
            <a:off x="4000496" y="5267338"/>
            <a:ext cx="1917641" cy="584775"/>
          </a:xfrm>
          <a:prstGeom prst="rect">
            <a:avLst/>
          </a:prstGeom>
          <a:solidFill>
            <a:schemeClr val="accent2">
              <a:lumMod val="20000"/>
              <a:lumOff val="80000"/>
            </a:schemeClr>
          </a:solidFill>
        </p:spPr>
        <p:txBody>
          <a:bodyPr wrap="none" rtlCol="0">
            <a:spAutoFit/>
          </a:bodyPr>
          <a:lstStyle/>
          <a:p>
            <a:pPr algn="ctr"/>
            <a:r>
              <a:rPr lang="en-IN" sz="1600" dirty="0" smtClean="0"/>
              <a:t>Years of low demand</a:t>
            </a:r>
          </a:p>
          <a:p>
            <a:pPr algn="ctr"/>
            <a:r>
              <a:rPr lang="en-IN" sz="1600" dirty="0" smtClean="0"/>
              <a:t> for Capital Goods</a:t>
            </a:r>
            <a:endParaRPr lang="en-IN" sz="1600" dirty="0"/>
          </a:p>
        </p:txBody>
      </p:sp>
    </p:spTree>
    <p:extLst>
      <p:ext uri="{BB962C8B-B14F-4D97-AF65-F5344CB8AC3E}">
        <p14:creationId xmlns:p14="http://schemas.microsoft.com/office/powerpoint/2010/main" val="1543209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988840"/>
            <a:ext cx="7901014" cy="3653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4" name="Title 1"/>
          <p:cNvSpPr>
            <a:spLocks noGrp="1"/>
          </p:cNvSpPr>
          <p:nvPr>
            <p:ph type="title"/>
          </p:nvPr>
        </p:nvSpPr>
        <p:spPr>
          <a:xfrm>
            <a:off x="533400" y="228600"/>
            <a:ext cx="8153400" cy="536104"/>
          </a:xfrm>
        </p:spPr>
        <p:txBody>
          <a:bodyPr>
            <a:normAutofit fontScale="90000"/>
          </a:bodyPr>
          <a:lstStyle/>
          <a:p>
            <a:pPr algn="l"/>
            <a:r>
              <a:rPr lang="en-US" sz="3200" b="1" u="sng" dirty="0" smtClean="0"/>
              <a:t>Used Machinery Imports</a:t>
            </a:r>
          </a:p>
        </p:txBody>
      </p:sp>
      <p:sp>
        <p:nvSpPr>
          <p:cNvPr id="9" name="TextBox 8"/>
          <p:cNvSpPr txBox="1"/>
          <p:nvPr/>
        </p:nvSpPr>
        <p:spPr>
          <a:xfrm>
            <a:off x="4038600" y="5715000"/>
            <a:ext cx="3505200" cy="646113"/>
          </a:xfrm>
          <a:prstGeom prst="rect">
            <a:avLst/>
          </a:prstGeom>
          <a:noFill/>
        </p:spPr>
        <p:txBody>
          <a:bodyPr>
            <a:spAutoFit/>
          </a:bodyPr>
          <a:lstStyle/>
          <a:p>
            <a:pPr fontAlgn="auto">
              <a:spcBef>
                <a:spcPts val="0"/>
              </a:spcBef>
              <a:spcAft>
                <a:spcPts val="0"/>
              </a:spcAft>
              <a:defRPr/>
            </a:pPr>
            <a:endParaRPr lang="en-IN" b="1" i="1" dirty="0">
              <a:solidFill>
                <a:srgbClr val="C00000"/>
              </a:solidFill>
              <a:effectLst>
                <a:outerShdw blurRad="38100" dist="38100" dir="2700000" algn="tl">
                  <a:srgbClr val="000000">
                    <a:alpha val="43137"/>
                  </a:srgbClr>
                </a:outerShdw>
              </a:effectLst>
              <a:latin typeface="+mn-lt"/>
              <a:cs typeface="+mn-cs"/>
            </a:endParaRPr>
          </a:p>
          <a:p>
            <a:pPr fontAlgn="auto">
              <a:spcBef>
                <a:spcPts val="0"/>
              </a:spcBef>
              <a:spcAft>
                <a:spcPts val="0"/>
              </a:spcAft>
              <a:defRPr/>
            </a:pPr>
            <a:endParaRPr lang="en-IN" dirty="0">
              <a:latin typeface="+mn-lt"/>
              <a:cs typeface="+mn-cs"/>
            </a:endParaRPr>
          </a:p>
        </p:txBody>
      </p:sp>
      <p:sp>
        <p:nvSpPr>
          <p:cNvPr id="10" name="Date Placeholder 16"/>
          <p:cNvSpPr>
            <a:spLocks noGrp="1"/>
          </p:cNvSpPr>
          <p:nvPr>
            <p:ph type="dt" sz="quarter" idx="10"/>
          </p:nvPr>
        </p:nvSpPr>
        <p:spPr>
          <a:xfrm>
            <a:off x="0" y="6340475"/>
            <a:ext cx="2133600" cy="365125"/>
          </a:xfrm>
        </p:spPr>
        <p:txBody>
          <a:bodyPr/>
          <a:lstStyle/>
          <a:p>
            <a:pPr>
              <a:defRPr/>
            </a:pPr>
            <a:r>
              <a:rPr lang="en-US" dirty="0"/>
              <a:t>June 14th, 2016</a:t>
            </a:r>
          </a:p>
        </p:txBody>
      </p:sp>
      <p:sp>
        <p:nvSpPr>
          <p:cNvPr id="8198" name="TextBox 11"/>
          <p:cNvSpPr txBox="1">
            <a:spLocks noChangeArrowheads="1"/>
          </p:cNvSpPr>
          <p:nvPr/>
        </p:nvSpPr>
        <p:spPr bwMode="auto">
          <a:xfrm>
            <a:off x="571472" y="748239"/>
            <a:ext cx="771530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228600" indent="-228600">
              <a:buFont typeface="Arial" pitchFamily="34" charset="0"/>
              <a:buChar char="•"/>
            </a:pPr>
            <a:r>
              <a:rPr lang="en-IN" sz="2000" dirty="0">
                <a:latin typeface="Perpetua" pitchFamily="18" charset="0"/>
              </a:rPr>
              <a:t>Used </a:t>
            </a:r>
            <a:r>
              <a:rPr lang="en-IN" sz="2000" dirty="0" smtClean="0">
                <a:latin typeface="Perpetua" pitchFamily="18" charset="0"/>
              </a:rPr>
              <a:t>Machines are 30</a:t>
            </a:r>
            <a:r>
              <a:rPr lang="en-IN" sz="2000" dirty="0">
                <a:latin typeface="Perpetua" pitchFamily="18" charset="0"/>
              </a:rPr>
              <a:t>% of total </a:t>
            </a:r>
            <a:r>
              <a:rPr lang="en-IN" sz="2000" dirty="0" smtClean="0">
                <a:latin typeface="Perpetua" pitchFamily="18" charset="0"/>
              </a:rPr>
              <a:t>Plastics Processing Machinery imports</a:t>
            </a:r>
          </a:p>
          <a:p>
            <a:pPr marL="228600" indent="-228600">
              <a:buFont typeface="Arial" pitchFamily="34" charset="0"/>
              <a:buChar char="•"/>
            </a:pPr>
            <a:r>
              <a:rPr lang="en-IN" sz="2000" dirty="0" smtClean="0">
                <a:latin typeface="Perpetua" pitchFamily="18" charset="0"/>
              </a:rPr>
              <a:t>Used machinery will make Plastics Processors inefficient to face global competition</a:t>
            </a:r>
            <a:endParaRPr lang="en-IN" sz="2000" dirty="0">
              <a:latin typeface="Perpetua" pitchFamily="18" charset="0"/>
            </a:endParaRPr>
          </a:p>
        </p:txBody>
      </p:sp>
    </p:spTree>
    <p:extLst>
      <p:ext uri="{BB962C8B-B14F-4D97-AF65-F5344CB8AC3E}">
        <p14:creationId xmlns:p14="http://schemas.microsoft.com/office/powerpoint/2010/main" val="31810556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18</a:t>
            </a:fld>
            <a:endParaRPr lang="en-US"/>
          </a:p>
        </p:txBody>
      </p:sp>
      <p:sp>
        <p:nvSpPr>
          <p:cNvPr id="4" name="Rectangle 2"/>
          <p:cNvSpPr>
            <a:spLocks noGrp="1" noChangeArrowheads="1"/>
          </p:cNvSpPr>
          <p:nvPr>
            <p:ph type="ctrTitle"/>
          </p:nvPr>
        </p:nvSpPr>
        <p:spPr bwMode="auto">
          <a:xfrm>
            <a:off x="0" y="0"/>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lgn="l"/>
            <a:r>
              <a:rPr lang="en-CA" sz="3200" u="sng" dirty="0" smtClean="0"/>
              <a:t>Plastics Machinery Issues:</a:t>
            </a:r>
            <a:endParaRPr lang="en-US" sz="3200" b="1" u="sng" dirty="0" smtClean="0">
              <a:latin typeface="Calibri" pitchFamily="34" charset="0"/>
            </a:endParaRP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sp>
        <p:nvSpPr>
          <p:cNvPr id="3" name="TextBox 2"/>
          <p:cNvSpPr txBox="1"/>
          <p:nvPr/>
        </p:nvSpPr>
        <p:spPr>
          <a:xfrm>
            <a:off x="251520" y="764704"/>
            <a:ext cx="8136904" cy="5078313"/>
          </a:xfrm>
          <a:prstGeom prst="rect">
            <a:avLst/>
          </a:prstGeom>
          <a:noFill/>
        </p:spPr>
        <p:txBody>
          <a:bodyPr wrap="square" rtlCol="0">
            <a:spAutoFit/>
          </a:bodyPr>
          <a:lstStyle/>
          <a:p>
            <a:pPr marL="285750" indent="-285750">
              <a:buFont typeface="Arial" pitchFamily="34" charset="0"/>
              <a:buChar char="•"/>
            </a:pPr>
            <a:r>
              <a:rPr lang="en-US" b="1" dirty="0" smtClean="0"/>
              <a:t>Cost Competitiveness: </a:t>
            </a:r>
          </a:p>
          <a:p>
            <a:pPr marL="285750" algn="just"/>
            <a:r>
              <a:rPr lang="en-US" dirty="0" smtClean="0"/>
              <a:t>Machinery </a:t>
            </a:r>
            <a:r>
              <a:rPr lang="en-US" dirty="0"/>
              <a:t>uses technology components which are presently imported from Europe, Japan, Korea, Taiwan, which add </a:t>
            </a:r>
            <a:r>
              <a:rPr lang="en-US" dirty="0" err="1"/>
              <a:t>upto</a:t>
            </a:r>
            <a:r>
              <a:rPr lang="en-US" dirty="0"/>
              <a:t> 20-30% of material cost.  These imports attract 7.5% customs duty thus inflate the cost.  We have represented for duty reduction on these items (one of the officials from Commerce Secretariat said that our request is under consideration</a:t>
            </a:r>
            <a:r>
              <a:rPr lang="en-US" dirty="0" smtClean="0"/>
              <a:t>).</a:t>
            </a:r>
          </a:p>
          <a:p>
            <a:pPr marL="285750"/>
            <a:endParaRPr lang="en-US" dirty="0" smtClean="0"/>
          </a:p>
          <a:p>
            <a:pPr marL="285750" indent="-285750">
              <a:buFont typeface="Arial" pitchFamily="34" charset="0"/>
              <a:buChar char="•"/>
            </a:pPr>
            <a:r>
              <a:rPr lang="en-US" b="1" dirty="0" smtClean="0"/>
              <a:t>Used </a:t>
            </a:r>
            <a:r>
              <a:rPr lang="en-US" b="1" dirty="0"/>
              <a:t>machinery imports to be </a:t>
            </a:r>
            <a:r>
              <a:rPr lang="en-US" b="1" dirty="0" smtClean="0"/>
              <a:t>discouraged: </a:t>
            </a:r>
            <a:endParaRPr lang="en-US" dirty="0"/>
          </a:p>
          <a:p>
            <a:pPr marL="285750" algn="just"/>
            <a:r>
              <a:rPr lang="en-US" dirty="0"/>
              <a:t>Advancement in processing machinery for enhancing the energy efficiency and productivity has happened in recent past. Under the compulsions to reduce the carbon footprint processors in the developed world are replacing the older machines with new technology machines. Thus used machinery from developed world is finding a way to developing world with an attractive price tag. Used – aged machinery population if allowed to increase will render the domestic processing industry inefficient to face global competition in long term.</a:t>
            </a:r>
          </a:p>
          <a:p>
            <a:r>
              <a:rPr lang="en-US" b="1" dirty="0"/>
              <a:t> </a:t>
            </a:r>
            <a:endParaRPr lang="en-US" dirty="0"/>
          </a:p>
          <a:p>
            <a:pPr marL="285750" indent="-285750">
              <a:buFont typeface="Arial" pitchFamily="34" charset="0"/>
              <a:buChar char="•"/>
            </a:pPr>
            <a:endParaRPr lang="en-US" dirty="0" smtClean="0"/>
          </a:p>
          <a:p>
            <a:pPr marL="285750" indent="-285750">
              <a:buFont typeface="Arial" pitchFamily="34" charset="0"/>
              <a:buChar char="•"/>
            </a:pPr>
            <a:endParaRPr lang="en-US" dirty="0"/>
          </a:p>
        </p:txBody>
      </p:sp>
    </p:spTree>
    <p:extLst>
      <p:ext uri="{BB962C8B-B14F-4D97-AF65-F5344CB8AC3E}">
        <p14:creationId xmlns:p14="http://schemas.microsoft.com/office/powerpoint/2010/main" val="664706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19</a:t>
            </a:fld>
            <a:endParaRPr lang="en-US"/>
          </a:p>
        </p:txBody>
      </p:sp>
      <p:sp>
        <p:nvSpPr>
          <p:cNvPr id="4" name="Rectangle 2"/>
          <p:cNvSpPr>
            <a:spLocks noGrp="1" noChangeArrowheads="1"/>
          </p:cNvSpPr>
          <p:nvPr>
            <p:ph type="ctrTitle"/>
          </p:nvPr>
        </p:nvSpPr>
        <p:spPr bwMode="auto">
          <a:xfrm>
            <a:off x="0" y="0"/>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lgn="l"/>
            <a:r>
              <a:rPr lang="en-CA" sz="3200" u="sng" dirty="0" smtClean="0"/>
              <a:t>Plastics Machinery Issues:</a:t>
            </a:r>
            <a:endParaRPr lang="en-US" sz="3200" b="1" u="sng" dirty="0" smtClean="0">
              <a:latin typeface="Calibri" pitchFamily="34" charset="0"/>
            </a:endParaRP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sp>
        <p:nvSpPr>
          <p:cNvPr id="3" name="TextBox 2"/>
          <p:cNvSpPr txBox="1"/>
          <p:nvPr/>
        </p:nvSpPr>
        <p:spPr>
          <a:xfrm>
            <a:off x="251520" y="764704"/>
            <a:ext cx="8136904" cy="3970318"/>
          </a:xfrm>
          <a:prstGeom prst="rect">
            <a:avLst/>
          </a:prstGeom>
          <a:noFill/>
        </p:spPr>
        <p:txBody>
          <a:bodyPr wrap="square" rtlCol="0">
            <a:spAutoFit/>
          </a:bodyPr>
          <a:lstStyle/>
          <a:p>
            <a:pPr marL="285750" lvl="0" indent="-285750">
              <a:buFont typeface="Arial" pitchFamily="34" charset="0"/>
              <a:buChar char="•"/>
            </a:pPr>
            <a:r>
              <a:rPr lang="en-US" b="1" dirty="0"/>
              <a:t>Need to review the duty structure in </a:t>
            </a:r>
            <a:r>
              <a:rPr lang="en-US" b="1" dirty="0" smtClean="0"/>
              <a:t>FTAs &amp; CEPA:</a:t>
            </a:r>
            <a:endParaRPr lang="en-US" dirty="0"/>
          </a:p>
          <a:p>
            <a:pPr marL="285750" algn="just"/>
            <a:r>
              <a:rPr lang="en-US" dirty="0"/>
              <a:t>Duty reductions to 5% for Extrusion and ZERO for IMM in FTAs with South Korea and </a:t>
            </a:r>
            <a:r>
              <a:rPr lang="en-US" dirty="0" smtClean="0"/>
              <a:t>ASEAN, CEPA with Japan </a:t>
            </a:r>
            <a:r>
              <a:rPr lang="en-US" dirty="0"/>
              <a:t>have put domestic machinery at disadvantage on price</a:t>
            </a:r>
            <a:r>
              <a:rPr lang="en-US" dirty="0" smtClean="0"/>
              <a:t>. Need to review and restore normal customs duties for Plastics machineries.</a:t>
            </a:r>
          </a:p>
          <a:p>
            <a:pPr marL="285750" algn="just"/>
            <a:endParaRPr lang="en-US" dirty="0"/>
          </a:p>
          <a:p>
            <a:pPr marL="285750" indent="-285750" algn="just">
              <a:buFont typeface="Arial" pitchFamily="34" charset="0"/>
              <a:buChar char="•"/>
            </a:pPr>
            <a:r>
              <a:rPr lang="en-US" b="1" dirty="0" smtClean="0"/>
              <a:t>Skill Development:</a:t>
            </a:r>
          </a:p>
          <a:p>
            <a:pPr marL="285750" algn="just"/>
            <a:r>
              <a:rPr lang="en-US" dirty="0" smtClean="0"/>
              <a:t>Plastics machinery manufacturing is a labor intensive industry, Availability of skill manpower is major issue for Industry. Industry shall form partnership with Academia to </a:t>
            </a:r>
            <a:r>
              <a:rPr lang="en-US" dirty="0"/>
              <a:t>facilitate Skill Development amongst operatives, </a:t>
            </a:r>
            <a:r>
              <a:rPr lang="en-US" dirty="0" smtClean="0"/>
              <a:t>Engineers </a:t>
            </a:r>
            <a:r>
              <a:rPr lang="en-US" dirty="0"/>
              <a:t>and </a:t>
            </a:r>
            <a:r>
              <a:rPr lang="en-US" dirty="0" smtClean="0"/>
              <a:t>Managers.</a:t>
            </a:r>
            <a:endParaRPr lang="en-US" dirty="0"/>
          </a:p>
          <a:p>
            <a:pPr marL="285750"/>
            <a:r>
              <a:rPr lang="en-US" dirty="0"/>
              <a:t> </a:t>
            </a:r>
          </a:p>
          <a:p>
            <a:r>
              <a:rPr lang="en-US" b="1" dirty="0"/>
              <a:t> </a:t>
            </a:r>
            <a:endParaRPr lang="en-US" dirty="0"/>
          </a:p>
          <a:p>
            <a:pPr marL="285750" indent="-285750">
              <a:buFont typeface="Arial" pitchFamily="34" charset="0"/>
              <a:buChar char="•"/>
            </a:pPr>
            <a:endParaRPr lang="en-US" dirty="0" smtClean="0"/>
          </a:p>
          <a:p>
            <a:pPr marL="285750" indent="-285750">
              <a:buFont typeface="Arial" pitchFamily="34" charset="0"/>
              <a:buChar char="•"/>
            </a:pPr>
            <a:endParaRPr lang="en-US" dirty="0"/>
          </a:p>
        </p:txBody>
      </p:sp>
    </p:spTree>
    <p:extLst>
      <p:ext uri="{BB962C8B-B14F-4D97-AF65-F5344CB8AC3E}">
        <p14:creationId xmlns:p14="http://schemas.microsoft.com/office/powerpoint/2010/main" val="2327742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2</a:t>
            </a:fld>
            <a:endParaRPr lang="en-US"/>
          </a:p>
        </p:txBody>
      </p:sp>
      <p:sp>
        <p:nvSpPr>
          <p:cNvPr id="4" name="Rectangle 2"/>
          <p:cNvSpPr>
            <a:spLocks noGrp="1" noChangeArrowheads="1"/>
          </p:cNvSpPr>
          <p:nvPr>
            <p:ph type="ctrTitle"/>
          </p:nvPr>
        </p:nvSpPr>
        <p:spPr bwMode="auto">
          <a:xfrm>
            <a:off x="0" y="78904"/>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l"/>
            <a:r>
              <a:rPr lang="en-US" sz="3200" b="1" u="sng" dirty="0" smtClean="0">
                <a:latin typeface="Calibri" pitchFamily="34" charset="0"/>
              </a:rPr>
              <a:t>Type of Machinery &amp; Auxiliary:</a:t>
            </a:r>
          </a:p>
        </p:txBody>
      </p:sp>
      <p:sp>
        <p:nvSpPr>
          <p:cNvPr id="6" name="Date Placeholder 5"/>
          <p:cNvSpPr>
            <a:spLocks noGrp="1"/>
          </p:cNvSpPr>
          <p:nvPr>
            <p:ph type="dt" sz="half" idx="10"/>
          </p:nvPr>
        </p:nvSpPr>
        <p:spPr/>
        <p:txBody>
          <a:bodyPr/>
          <a:lstStyle/>
          <a:p>
            <a:fld id="{59B93984-FF8F-4841-8303-41990340B6E7}" type="datetime4">
              <a:rPr lang="en-US" smtClean="0"/>
              <a:pPr/>
              <a:t>16 June, 2016</a:t>
            </a:fld>
            <a:endParaRPr lang="en-US"/>
          </a:p>
        </p:txBody>
      </p:sp>
      <p:sp>
        <p:nvSpPr>
          <p:cNvPr id="2" name="TextBox 1"/>
          <p:cNvSpPr txBox="1"/>
          <p:nvPr/>
        </p:nvSpPr>
        <p:spPr>
          <a:xfrm>
            <a:off x="323528" y="764704"/>
            <a:ext cx="2232248" cy="1754326"/>
          </a:xfrm>
          <a:prstGeom prst="rect">
            <a:avLst/>
          </a:prstGeom>
          <a:noFill/>
        </p:spPr>
        <p:txBody>
          <a:bodyPr wrap="square" rtlCol="0">
            <a:spAutoFit/>
          </a:bodyPr>
          <a:lstStyle/>
          <a:p>
            <a:r>
              <a:rPr lang="en-IN" dirty="0"/>
              <a:t>- Injection Moulding</a:t>
            </a:r>
            <a:endParaRPr lang="en-US" dirty="0"/>
          </a:p>
          <a:p>
            <a:r>
              <a:rPr lang="en-IN" dirty="0"/>
              <a:t>- Extrusion</a:t>
            </a:r>
            <a:endParaRPr lang="en-US" dirty="0"/>
          </a:p>
          <a:p>
            <a:r>
              <a:rPr lang="en-IN" dirty="0"/>
              <a:t>- Blow Moulding</a:t>
            </a:r>
            <a:endParaRPr lang="en-US" dirty="0"/>
          </a:p>
          <a:p>
            <a:r>
              <a:rPr lang="en-IN" dirty="0"/>
              <a:t>- </a:t>
            </a:r>
            <a:r>
              <a:rPr lang="en-IN" dirty="0" err="1"/>
              <a:t>Roto</a:t>
            </a:r>
            <a:r>
              <a:rPr lang="en-IN" dirty="0"/>
              <a:t> Moulding</a:t>
            </a:r>
            <a:endParaRPr lang="en-US" dirty="0"/>
          </a:p>
          <a:p>
            <a:r>
              <a:rPr lang="en-IN" dirty="0"/>
              <a:t>- Thermoforming</a:t>
            </a:r>
            <a:endParaRPr lang="en-US" dirty="0"/>
          </a:p>
          <a:p>
            <a:r>
              <a:rPr lang="en-IN" dirty="0"/>
              <a:t>- </a:t>
            </a:r>
            <a:r>
              <a:rPr lang="en-IN" dirty="0" smtClean="0"/>
              <a:t>Auxiliaries</a:t>
            </a:r>
            <a:endParaRPr lang="en-US" dirty="0"/>
          </a:p>
        </p:txBody>
      </p:sp>
      <p:pic>
        <p:nvPicPr>
          <p:cNvPr id="9" name="Picture 6" descr="Magna-T-350_a"/>
          <p:cNvPicPr>
            <a:picLocks noChangeAspect="1" noChangeArrowheads="1"/>
          </p:cNvPicPr>
          <p:nvPr/>
        </p:nvPicPr>
        <p:blipFill>
          <a:blip r:embed="rId3"/>
          <a:srcRect/>
          <a:stretch>
            <a:fillRect/>
          </a:stretch>
        </p:blipFill>
        <p:spPr bwMode="auto">
          <a:xfrm>
            <a:off x="142844" y="2571744"/>
            <a:ext cx="3676607" cy="1285884"/>
          </a:xfrm>
          <a:prstGeom prst="rect">
            <a:avLst/>
          </a:prstGeom>
          <a:noFill/>
          <a:ln w="9525">
            <a:noFill/>
            <a:miter lim="800000"/>
            <a:headEnd/>
            <a:tailEnd/>
          </a:ln>
        </p:spPr>
      </p:pic>
      <p:pic>
        <p:nvPicPr>
          <p:cNvPr id="10" name="Picture 12" descr="Shuttle Series_03"/>
          <p:cNvPicPr>
            <a:picLocks noChangeAspect="1" noChangeArrowheads="1"/>
          </p:cNvPicPr>
          <p:nvPr/>
        </p:nvPicPr>
        <p:blipFill>
          <a:blip r:embed="rId4"/>
          <a:srcRect/>
          <a:stretch>
            <a:fillRect/>
          </a:stretch>
        </p:blipFill>
        <p:spPr bwMode="auto">
          <a:xfrm>
            <a:off x="214282" y="4071942"/>
            <a:ext cx="2357454" cy="2035012"/>
          </a:xfrm>
          <a:prstGeom prst="rect">
            <a:avLst/>
          </a:prstGeom>
          <a:noFill/>
          <a:ln w="9525">
            <a:noFill/>
            <a:miter lim="800000"/>
            <a:headEnd/>
            <a:tailEnd/>
          </a:ln>
        </p:spPr>
      </p:pic>
      <p:pic>
        <p:nvPicPr>
          <p:cNvPr id="11" name="Picture 11" descr="threelay_0"/>
          <p:cNvPicPr>
            <a:picLocks noChangeAspect="1" noChangeArrowheads="1"/>
          </p:cNvPicPr>
          <p:nvPr/>
        </p:nvPicPr>
        <p:blipFill>
          <a:blip r:embed="rId5"/>
          <a:srcRect/>
          <a:stretch>
            <a:fillRect/>
          </a:stretch>
        </p:blipFill>
        <p:spPr bwMode="auto">
          <a:xfrm>
            <a:off x="3929058" y="642918"/>
            <a:ext cx="2900411" cy="2428892"/>
          </a:xfrm>
          <a:prstGeom prst="rect">
            <a:avLst/>
          </a:prstGeom>
          <a:noFill/>
          <a:ln w="9525">
            <a:noFill/>
            <a:miter lim="800000"/>
            <a:headEnd/>
            <a:tailEnd/>
          </a:ln>
        </p:spPr>
      </p:pic>
      <p:pic>
        <p:nvPicPr>
          <p:cNvPr id="44041" name="Picture 9"/>
          <p:cNvPicPr>
            <a:picLocks noChangeAspect="1" noChangeArrowheads="1"/>
          </p:cNvPicPr>
          <p:nvPr/>
        </p:nvPicPr>
        <p:blipFill>
          <a:blip r:embed="rId6"/>
          <a:srcRect/>
          <a:stretch>
            <a:fillRect/>
          </a:stretch>
        </p:blipFill>
        <p:spPr bwMode="auto">
          <a:xfrm>
            <a:off x="3214678" y="3357562"/>
            <a:ext cx="3124200" cy="2990850"/>
          </a:xfrm>
          <a:prstGeom prst="rect">
            <a:avLst/>
          </a:prstGeom>
          <a:noFill/>
          <a:ln w="9525">
            <a:noFill/>
            <a:miter lim="800000"/>
            <a:headEnd/>
            <a:tailEnd/>
          </a:ln>
          <a:effectLst/>
        </p:spPr>
      </p:pic>
      <p:pic>
        <p:nvPicPr>
          <p:cNvPr id="44042" name="Picture 10"/>
          <p:cNvPicPr>
            <a:picLocks noChangeAspect="1" noChangeArrowheads="1"/>
          </p:cNvPicPr>
          <p:nvPr/>
        </p:nvPicPr>
        <p:blipFill>
          <a:blip r:embed="rId7"/>
          <a:srcRect/>
          <a:stretch>
            <a:fillRect/>
          </a:stretch>
        </p:blipFill>
        <p:spPr bwMode="auto">
          <a:xfrm>
            <a:off x="6572264" y="428604"/>
            <a:ext cx="2009775" cy="1905000"/>
          </a:xfrm>
          <a:prstGeom prst="rect">
            <a:avLst/>
          </a:prstGeom>
          <a:noFill/>
          <a:ln w="9525">
            <a:noFill/>
            <a:miter lim="800000"/>
            <a:headEnd/>
            <a:tailEnd/>
          </a:ln>
          <a:effectLst/>
        </p:spPr>
      </p:pic>
      <p:pic>
        <p:nvPicPr>
          <p:cNvPr id="44043" name="Picture 11"/>
          <p:cNvPicPr>
            <a:picLocks noChangeAspect="1" noChangeArrowheads="1"/>
          </p:cNvPicPr>
          <p:nvPr/>
        </p:nvPicPr>
        <p:blipFill>
          <a:blip r:embed="rId8"/>
          <a:srcRect/>
          <a:stretch>
            <a:fillRect/>
          </a:stretch>
        </p:blipFill>
        <p:spPr bwMode="auto">
          <a:xfrm>
            <a:off x="6500826" y="2285992"/>
            <a:ext cx="2343150" cy="1771650"/>
          </a:xfrm>
          <a:prstGeom prst="rect">
            <a:avLst/>
          </a:prstGeom>
          <a:noFill/>
          <a:ln w="9525">
            <a:noFill/>
            <a:miter lim="800000"/>
            <a:headEnd/>
            <a:tailEnd/>
          </a:ln>
          <a:effectLst/>
        </p:spPr>
      </p:pic>
      <p:pic>
        <p:nvPicPr>
          <p:cNvPr id="44046" name="Picture 14"/>
          <p:cNvPicPr>
            <a:picLocks noChangeAspect="1" noChangeArrowheads="1"/>
          </p:cNvPicPr>
          <p:nvPr/>
        </p:nvPicPr>
        <p:blipFill>
          <a:blip r:embed="rId9"/>
          <a:srcRect/>
          <a:stretch>
            <a:fillRect/>
          </a:stretch>
        </p:blipFill>
        <p:spPr bwMode="auto">
          <a:xfrm>
            <a:off x="6572264" y="4214818"/>
            <a:ext cx="2066925" cy="1524000"/>
          </a:xfrm>
          <a:prstGeom prst="rect">
            <a:avLst/>
          </a:prstGeom>
          <a:noFill/>
          <a:ln w="9525">
            <a:noFill/>
            <a:miter lim="800000"/>
            <a:headEnd/>
            <a:tailEnd/>
          </a:ln>
          <a:effectLst/>
        </p:spPr>
      </p:pic>
    </p:spTree>
    <p:extLst>
      <p:ext uri="{BB962C8B-B14F-4D97-AF65-F5344CB8AC3E}">
        <p14:creationId xmlns:p14="http://schemas.microsoft.com/office/powerpoint/2010/main" val="22133810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20</a:t>
            </a:fld>
            <a:endParaRPr lang="en-US"/>
          </a:p>
        </p:txBody>
      </p:sp>
      <p:sp>
        <p:nvSpPr>
          <p:cNvPr id="4" name="Rectangle 2"/>
          <p:cNvSpPr>
            <a:spLocks noGrp="1" noChangeArrowheads="1"/>
          </p:cNvSpPr>
          <p:nvPr>
            <p:ph type="ctrTitle"/>
          </p:nvPr>
        </p:nvSpPr>
        <p:spPr bwMode="auto">
          <a:xfrm>
            <a:off x="0" y="85725"/>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lvl="0" algn="l"/>
            <a:r>
              <a:rPr lang="en-CA" sz="2600" b="1" u="sng" dirty="0" smtClean="0"/>
              <a:t>Plastics Machinery Growth Initiatives (Self &amp; with GOI Support) :</a:t>
            </a:r>
            <a:endParaRPr lang="en-US" sz="2600" b="1" u="sng" dirty="0" smtClean="0">
              <a:latin typeface="Calibri" pitchFamily="34" charset="0"/>
            </a:endParaRP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sp>
        <p:nvSpPr>
          <p:cNvPr id="3" name="TextBox 2"/>
          <p:cNvSpPr txBox="1"/>
          <p:nvPr/>
        </p:nvSpPr>
        <p:spPr>
          <a:xfrm>
            <a:off x="251520" y="764704"/>
            <a:ext cx="8136904" cy="4616648"/>
          </a:xfrm>
          <a:prstGeom prst="rect">
            <a:avLst/>
          </a:prstGeom>
          <a:noFill/>
        </p:spPr>
        <p:txBody>
          <a:bodyPr wrap="square" rtlCol="0">
            <a:spAutoFit/>
          </a:bodyPr>
          <a:lstStyle/>
          <a:p>
            <a:pPr marL="285750" lvl="0" indent="-285750">
              <a:buFont typeface="Arial" pitchFamily="34" charset="0"/>
              <a:buChar char="•"/>
            </a:pPr>
            <a:r>
              <a:rPr lang="en-US" b="1" dirty="0" smtClean="0"/>
              <a:t>Market Growth:</a:t>
            </a:r>
            <a:endParaRPr lang="en-US" dirty="0"/>
          </a:p>
          <a:p>
            <a:pPr marL="285750" algn="just"/>
            <a:r>
              <a:rPr lang="en-US" dirty="0" smtClean="0"/>
              <a:t>Preference to Domestic machinery manufacturers in Purchase by PSU and Government institutes. </a:t>
            </a:r>
          </a:p>
          <a:p>
            <a:pPr marL="285750" algn="just"/>
            <a:endParaRPr lang="en-US" sz="1200" dirty="0"/>
          </a:p>
          <a:p>
            <a:pPr marL="285750" indent="-285750" algn="just">
              <a:buFont typeface="Arial" pitchFamily="34" charset="0"/>
              <a:buChar char="•"/>
            </a:pPr>
            <a:r>
              <a:rPr lang="en-US" b="1" dirty="0" smtClean="0"/>
              <a:t>Development of Supplier Cluster:</a:t>
            </a:r>
          </a:p>
          <a:p>
            <a:pPr marL="285750" algn="just"/>
            <a:r>
              <a:rPr lang="en-US" dirty="0"/>
              <a:t>Quality and reliability of the product is decided by the quality of components put into its construction and the cost of the product is decided by cost of parts from supplier. Industry needs to pay attention to develop efficient supply chain for cost-quality–delivery leveraging the cluster approach</a:t>
            </a:r>
            <a:r>
              <a:rPr lang="en-US" dirty="0" smtClean="0"/>
              <a:t>.</a:t>
            </a:r>
          </a:p>
          <a:p>
            <a:pPr marL="285750" algn="just"/>
            <a:endParaRPr lang="en-US" sz="1200" b="1" dirty="0" smtClean="0"/>
          </a:p>
          <a:p>
            <a:pPr marL="285750" indent="-285750" algn="just">
              <a:buFont typeface="Arial" pitchFamily="34" charset="0"/>
              <a:buChar char="•"/>
            </a:pPr>
            <a:r>
              <a:rPr lang="en-US" b="1" dirty="0" smtClean="0"/>
              <a:t>Development of Standard for Plastics Machinery :</a:t>
            </a:r>
          </a:p>
          <a:p>
            <a:pPr marL="571500" indent="-285750" algn="just">
              <a:buFont typeface="Arial" pitchFamily="34" charset="0"/>
              <a:buChar char="•"/>
            </a:pPr>
            <a:r>
              <a:rPr lang="en-IN" dirty="0" smtClean="0"/>
              <a:t>Standards </a:t>
            </a:r>
            <a:r>
              <a:rPr lang="en-IN" dirty="0"/>
              <a:t>for bringing uniformity in Specs, performance measurement similar to </a:t>
            </a:r>
            <a:r>
              <a:rPr lang="en-IN" dirty="0" err="1"/>
              <a:t>Euromap</a:t>
            </a:r>
            <a:r>
              <a:rPr lang="en-IN" dirty="0"/>
              <a:t> for Plastics </a:t>
            </a:r>
            <a:r>
              <a:rPr lang="en-IN" dirty="0" smtClean="0"/>
              <a:t>Machinery</a:t>
            </a:r>
          </a:p>
          <a:p>
            <a:pPr marL="571500" indent="-285750" algn="just">
              <a:buFont typeface="Arial" pitchFamily="34" charset="0"/>
              <a:buChar char="•"/>
            </a:pPr>
            <a:r>
              <a:rPr lang="en-IN" dirty="0" smtClean="0"/>
              <a:t>Regulatory </a:t>
            </a:r>
            <a:r>
              <a:rPr lang="en-IN" dirty="0"/>
              <a:t>standards for Safety , Health and Environment similar to CE, EN 201, ANSI ) </a:t>
            </a:r>
            <a:endParaRPr lang="en-IN" dirty="0" smtClean="0"/>
          </a:p>
          <a:p>
            <a:pPr marL="285750" algn="just"/>
            <a:r>
              <a:rPr lang="en-IN" dirty="0" smtClean="0"/>
              <a:t>Necessary </a:t>
            </a:r>
            <a:r>
              <a:rPr lang="en-IN" dirty="0"/>
              <a:t>for raising image for participation in Global Market, also for guaranteeing delivery of safe to work with machinery to domestic </a:t>
            </a:r>
            <a:r>
              <a:rPr lang="en-IN" dirty="0" smtClean="0"/>
              <a:t>users</a:t>
            </a:r>
            <a:endParaRPr lang="en-US" b="1" dirty="0" smtClean="0"/>
          </a:p>
        </p:txBody>
      </p:sp>
    </p:spTree>
    <p:extLst>
      <p:ext uri="{BB962C8B-B14F-4D97-AF65-F5344CB8AC3E}">
        <p14:creationId xmlns:p14="http://schemas.microsoft.com/office/powerpoint/2010/main" val="37223293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21</a:t>
            </a:fld>
            <a:endParaRPr lang="en-US"/>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sp>
        <p:nvSpPr>
          <p:cNvPr id="3" name="TextBox 2"/>
          <p:cNvSpPr txBox="1"/>
          <p:nvPr/>
        </p:nvSpPr>
        <p:spPr>
          <a:xfrm>
            <a:off x="251520" y="764704"/>
            <a:ext cx="8136904" cy="3862596"/>
          </a:xfrm>
          <a:prstGeom prst="rect">
            <a:avLst/>
          </a:prstGeom>
          <a:noFill/>
        </p:spPr>
        <p:txBody>
          <a:bodyPr wrap="square" rtlCol="0">
            <a:spAutoFit/>
          </a:bodyPr>
          <a:lstStyle/>
          <a:p>
            <a:pPr marL="285750" indent="-285750" algn="just">
              <a:buFont typeface="Arial" pitchFamily="34" charset="0"/>
              <a:buChar char="•"/>
            </a:pPr>
            <a:r>
              <a:rPr lang="en-US" b="1" dirty="0" smtClean="0"/>
              <a:t>Technology Development Fund:</a:t>
            </a:r>
          </a:p>
          <a:p>
            <a:pPr marL="571500" indent="-285750" algn="just">
              <a:buFont typeface="Arial" pitchFamily="34" charset="0"/>
              <a:buChar char="•"/>
            </a:pPr>
            <a:r>
              <a:rPr lang="en-US" dirty="0"/>
              <a:t>To create technology development fund for processing sector (user industry) for plant modernization with new energy efficient machines. This will help Plastics processors to invest in modern energy saving machines, thus they become competitive in global market. Most of the processors are </a:t>
            </a:r>
            <a:r>
              <a:rPr lang="en-US" dirty="0" smtClean="0"/>
              <a:t>SME’s</a:t>
            </a:r>
          </a:p>
          <a:p>
            <a:pPr marL="285750"/>
            <a:endParaRPr lang="en-US" sz="1100" dirty="0" smtClean="0"/>
          </a:p>
          <a:p>
            <a:pPr marL="571500" indent="-285750">
              <a:buFont typeface="Arial" pitchFamily="34" charset="0"/>
              <a:buChar char="•"/>
            </a:pPr>
            <a:r>
              <a:rPr lang="en-US" dirty="0" smtClean="0"/>
              <a:t>To </a:t>
            </a:r>
            <a:r>
              <a:rPr lang="en-US" dirty="0"/>
              <a:t>create technology development fund for </a:t>
            </a:r>
            <a:r>
              <a:rPr lang="en-US" dirty="0" smtClean="0"/>
              <a:t>Machinery manufacturers  </a:t>
            </a:r>
            <a:r>
              <a:rPr lang="en-US" dirty="0"/>
              <a:t>for plant modernization with new energy efficient machines. </a:t>
            </a:r>
            <a:endParaRPr lang="en-US" dirty="0" smtClean="0"/>
          </a:p>
          <a:p>
            <a:pPr marL="285750"/>
            <a:endParaRPr lang="en-US" dirty="0" smtClean="0"/>
          </a:p>
          <a:p>
            <a:pPr marL="285750" indent="-285750">
              <a:buFont typeface="Arial" pitchFamily="34" charset="0"/>
              <a:buChar char="•"/>
            </a:pPr>
            <a:r>
              <a:rPr lang="en-US" b="1" dirty="0" smtClean="0"/>
              <a:t>Government </a:t>
            </a:r>
            <a:r>
              <a:rPr lang="en-US" b="1" dirty="0"/>
              <a:t>support for participation in International and national </a:t>
            </a:r>
            <a:r>
              <a:rPr lang="en-US" b="1" dirty="0" smtClean="0"/>
              <a:t>Exhibitions</a:t>
            </a:r>
          </a:p>
          <a:p>
            <a:endParaRPr lang="en-US" b="1" dirty="0" smtClean="0"/>
          </a:p>
          <a:p>
            <a:pPr marL="285750" indent="-285750">
              <a:buFont typeface="Arial" pitchFamily="34" charset="0"/>
              <a:buChar char="•"/>
            </a:pPr>
            <a:r>
              <a:rPr lang="en-US" b="1" dirty="0" smtClean="0"/>
              <a:t>Research &amp; Development with Industry-Academia participation:  We need to work on </a:t>
            </a:r>
            <a:endParaRPr lang="en-US" b="1" dirty="0"/>
          </a:p>
          <a:p>
            <a:pPr marL="571500" indent="-285750">
              <a:buFont typeface="Arial" pitchFamily="34" charset="0"/>
              <a:buChar char="•"/>
            </a:pPr>
            <a:endParaRPr lang="en-US" dirty="0"/>
          </a:p>
        </p:txBody>
      </p:sp>
      <p:sp>
        <p:nvSpPr>
          <p:cNvPr id="8" name="Rectangle 2"/>
          <p:cNvSpPr txBox="1">
            <a:spLocks noChangeArrowheads="1"/>
          </p:cNvSpPr>
          <p:nvPr/>
        </p:nvSpPr>
        <p:spPr bwMode="auto">
          <a:xfrm>
            <a:off x="0" y="85725"/>
            <a:ext cx="9144000" cy="68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2600" b="1" u="sng" smtClean="0"/>
              <a:t>Plastics Machinery Growth Initiatives (Self &amp; with GOI Support) :</a:t>
            </a:r>
            <a:endParaRPr lang="en-US" sz="2600" b="1" u="sng" dirty="0" smtClean="0">
              <a:latin typeface="Calibri" pitchFamily="34" charset="0"/>
            </a:endParaRPr>
          </a:p>
        </p:txBody>
      </p:sp>
    </p:spTree>
    <p:extLst>
      <p:ext uri="{BB962C8B-B14F-4D97-AF65-F5344CB8AC3E}">
        <p14:creationId xmlns:p14="http://schemas.microsoft.com/office/powerpoint/2010/main" val="25580396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22</a:t>
            </a:fld>
            <a:endParaRPr lang="en-US"/>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sp>
        <p:nvSpPr>
          <p:cNvPr id="3" name="TextBox 2"/>
          <p:cNvSpPr txBox="1"/>
          <p:nvPr/>
        </p:nvSpPr>
        <p:spPr>
          <a:xfrm>
            <a:off x="251520" y="548680"/>
            <a:ext cx="8424936" cy="5878532"/>
          </a:xfrm>
          <a:prstGeom prst="rect">
            <a:avLst/>
          </a:prstGeom>
          <a:noFill/>
        </p:spPr>
        <p:txBody>
          <a:bodyPr wrap="square" rtlCol="0">
            <a:spAutoFit/>
          </a:bodyPr>
          <a:lstStyle/>
          <a:p>
            <a:pPr marL="571500" indent="-285750" algn="just">
              <a:spcBef>
                <a:spcPts val="600"/>
              </a:spcBef>
              <a:spcAft>
                <a:spcPts val="600"/>
              </a:spcAft>
              <a:buFont typeface="Arial" pitchFamily="34" charset="0"/>
              <a:buChar char="•"/>
            </a:pPr>
            <a:r>
              <a:rPr lang="en-US" dirty="0" smtClean="0"/>
              <a:t>Preference to Domestic machinery in procurement by PSU and Government Institutions</a:t>
            </a:r>
          </a:p>
          <a:p>
            <a:pPr marL="571500" indent="-285750" algn="just">
              <a:spcBef>
                <a:spcPts val="600"/>
              </a:spcBef>
              <a:spcAft>
                <a:spcPts val="600"/>
              </a:spcAft>
              <a:buFont typeface="Arial" pitchFamily="34" charset="0"/>
              <a:buChar char="•"/>
            </a:pPr>
            <a:r>
              <a:rPr lang="en-US" dirty="0"/>
              <a:t>Discourage used machinery imports</a:t>
            </a:r>
          </a:p>
          <a:p>
            <a:pPr marL="571500" indent="-285750" algn="just">
              <a:spcBef>
                <a:spcPts val="600"/>
              </a:spcBef>
              <a:spcAft>
                <a:spcPts val="600"/>
              </a:spcAft>
              <a:buFont typeface="Arial" pitchFamily="34" charset="0"/>
              <a:buChar char="•"/>
            </a:pPr>
            <a:r>
              <a:rPr lang="en-US" dirty="0" smtClean="0"/>
              <a:t>Customs duty reductions for Technology parts imports [C</a:t>
            </a:r>
            <a:r>
              <a:rPr lang="en-US" b="1" dirty="0" smtClean="0"/>
              <a:t>ustoms duties were reduced to 2.5% from 7.5% for CNC Systems (HS Code 8537 1000), Ball Screws (HS Code 8483 4000) &amp; Linear Motion Guides (HS Code 8466 9390) for CNC Lathe &amp; Machining center in 2015-16 budget. This duty reduction should be applicable to all machinery </a:t>
            </a:r>
            <a:r>
              <a:rPr lang="en-US" b="1" dirty="0" smtClean="0"/>
              <a:t>types]</a:t>
            </a:r>
            <a:endParaRPr lang="en-US" b="1" dirty="0" smtClean="0"/>
          </a:p>
          <a:p>
            <a:pPr marL="571500" indent="-285750" algn="just">
              <a:spcBef>
                <a:spcPts val="600"/>
              </a:spcBef>
              <a:spcAft>
                <a:spcPts val="600"/>
              </a:spcAft>
              <a:buFont typeface="Arial" pitchFamily="34" charset="0"/>
              <a:buChar char="•"/>
            </a:pPr>
            <a:r>
              <a:rPr lang="en-US" dirty="0" smtClean="0"/>
              <a:t>Facilitate domestic manufacturing of Technology parts (Servo Motors &amp; Drives, Control, Drive &amp; Motion Elements, Wear Resistant Bushes, Large Castings, Alloy Steel, Lubrication System) by utilizing Sick PSU infrastructure</a:t>
            </a:r>
          </a:p>
          <a:p>
            <a:pPr marL="571500" indent="-285750" algn="just">
              <a:spcBef>
                <a:spcPts val="600"/>
              </a:spcBef>
              <a:spcAft>
                <a:spcPts val="600"/>
              </a:spcAft>
              <a:buFont typeface="Arial" pitchFamily="34" charset="0"/>
              <a:buChar char="•"/>
            </a:pPr>
            <a:r>
              <a:rPr lang="en-US" dirty="0" smtClean="0"/>
              <a:t>Plastics &amp; other solid waste recycling machinery needs to be developed </a:t>
            </a:r>
          </a:p>
          <a:p>
            <a:pPr marL="571500" indent="-285750" algn="just">
              <a:spcBef>
                <a:spcPts val="600"/>
              </a:spcBef>
              <a:spcAft>
                <a:spcPts val="600"/>
              </a:spcAft>
              <a:buFont typeface="Arial" pitchFamily="34" charset="0"/>
              <a:buChar char="•"/>
            </a:pPr>
            <a:r>
              <a:rPr lang="en-US" dirty="0" smtClean="0"/>
              <a:t>Plastics machinery should be kept in negative list in RCEP negotiations</a:t>
            </a:r>
          </a:p>
          <a:p>
            <a:pPr marL="571500" indent="-285750" algn="just">
              <a:spcBef>
                <a:spcPts val="600"/>
              </a:spcBef>
              <a:spcAft>
                <a:spcPts val="600"/>
              </a:spcAft>
              <a:buFont typeface="Arial" pitchFamily="34" charset="0"/>
              <a:buChar char="•"/>
            </a:pPr>
            <a:r>
              <a:rPr lang="en-US" dirty="0" smtClean="0"/>
              <a:t>Revamp the education system/ curriculum – Industry training  of 3-6 months is to be made compulsory to ensure students graduating from institutions are near industry ready.</a:t>
            </a:r>
          </a:p>
          <a:p>
            <a:pPr marL="571500" indent="-285750" algn="just">
              <a:spcBef>
                <a:spcPts val="600"/>
              </a:spcBef>
              <a:spcAft>
                <a:spcPts val="600"/>
              </a:spcAft>
              <a:buFont typeface="Arial" pitchFamily="34" charset="0"/>
              <a:buChar char="•"/>
            </a:pPr>
            <a:endParaRPr lang="en-US" dirty="0"/>
          </a:p>
        </p:txBody>
      </p:sp>
      <p:sp>
        <p:nvSpPr>
          <p:cNvPr id="8" name="Rectangle 2"/>
          <p:cNvSpPr txBox="1">
            <a:spLocks noChangeArrowheads="1"/>
          </p:cNvSpPr>
          <p:nvPr/>
        </p:nvSpPr>
        <p:spPr bwMode="auto">
          <a:xfrm>
            <a:off x="0" y="85725"/>
            <a:ext cx="9144000" cy="68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2000" b="1" u="sng" dirty="0" smtClean="0"/>
              <a:t>PMMAI Issues to be Taken up with Inter Ministerial Co-ordination Committee :</a:t>
            </a:r>
            <a:endParaRPr lang="en-US" sz="2000" b="1" u="sng" dirty="0" smtClean="0">
              <a:latin typeface="Calibri" pitchFamily="34" charset="0"/>
            </a:endParaRPr>
          </a:p>
        </p:txBody>
      </p:sp>
    </p:spTree>
    <p:extLst>
      <p:ext uri="{BB962C8B-B14F-4D97-AF65-F5344CB8AC3E}">
        <p14:creationId xmlns:p14="http://schemas.microsoft.com/office/powerpoint/2010/main" val="3821109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3</a:t>
            </a:fld>
            <a:endParaRPr lang="en-US"/>
          </a:p>
        </p:txBody>
      </p:sp>
      <p:sp>
        <p:nvSpPr>
          <p:cNvPr id="4" name="Rectangle 2"/>
          <p:cNvSpPr>
            <a:spLocks noGrp="1" noChangeArrowheads="1"/>
          </p:cNvSpPr>
          <p:nvPr>
            <p:ph type="ctrTitle"/>
          </p:nvPr>
        </p:nvSpPr>
        <p:spPr bwMode="auto">
          <a:xfrm>
            <a:off x="0" y="78904"/>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l"/>
            <a:r>
              <a:rPr lang="en-US" sz="3200" b="1" u="sng" dirty="0" smtClean="0">
                <a:latin typeface="Calibri" pitchFamily="34" charset="0"/>
              </a:rPr>
              <a:t>Products Manufactured on Plastics Machinery:</a:t>
            </a:r>
          </a:p>
        </p:txBody>
      </p:sp>
      <p:sp>
        <p:nvSpPr>
          <p:cNvPr id="6" name="Date Placeholder 5"/>
          <p:cNvSpPr>
            <a:spLocks noGrp="1"/>
          </p:cNvSpPr>
          <p:nvPr>
            <p:ph type="dt" sz="half" idx="10"/>
          </p:nvPr>
        </p:nvSpPr>
        <p:spPr/>
        <p:txBody>
          <a:bodyPr/>
          <a:lstStyle/>
          <a:p>
            <a:fld id="{59B93984-FF8F-4841-8303-41990340B6E7}" type="datetime4">
              <a:rPr lang="en-US" smtClean="0"/>
              <a:pPr/>
              <a:t>16 June, 2016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4360830"/>
              </p:ext>
            </p:extLst>
          </p:nvPr>
        </p:nvGraphicFramePr>
        <p:xfrm>
          <a:off x="611560" y="836712"/>
          <a:ext cx="7632848" cy="2667000"/>
        </p:xfrm>
        <a:graphic>
          <a:graphicData uri="http://schemas.openxmlformats.org/drawingml/2006/table">
            <a:tbl>
              <a:tblPr firstRow="1" bandRow="1">
                <a:tableStyleId>{5C22544A-7EE6-4342-B048-85BDC9FD1C3A}</a:tableStyleId>
              </a:tblPr>
              <a:tblGrid>
                <a:gridCol w="5054918"/>
                <a:gridCol w="257793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effectLst/>
                          <a:latin typeface="+mn-lt"/>
                          <a:ea typeface="+mn-ea"/>
                          <a:cs typeface="+mn-cs"/>
                        </a:rPr>
                        <a:t>Product Categories</a:t>
                      </a:r>
                      <a:endParaRPr lang="en-US" sz="1800" b="1" kern="1200" dirty="0" smtClean="0">
                        <a:solidFill>
                          <a:schemeClr val="lt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effectLst/>
                          <a:latin typeface="+mn-lt"/>
                          <a:ea typeface="+mn-ea"/>
                          <a:cs typeface="+mn-cs"/>
                        </a:rPr>
                        <a:t>Machine</a:t>
                      </a:r>
                      <a:endParaRPr lang="en-US" sz="1800" b="1" kern="1200" dirty="0" smtClean="0">
                        <a:solidFill>
                          <a:schemeClr val="lt1"/>
                        </a:solidFill>
                        <a:effectLst/>
                        <a:latin typeface="+mn-lt"/>
                        <a:ea typeface="+mn-ea"/>
                        <a:cs typeface="+mn-cs"/>
                      </a:endParaRPr>
                    </a:p>
                  </a:txBody>
                  <a:tcPr/>
                </a:tc>
              </a:tr>
              <a:tr h="370840">
                <a:tc>
                  <a:txBody>
                    <a:bodyPr/>
                    <a:lstStyle/>
                    <a:p>
                      <a:r>
                        <a:rPr lang="en-IN" sz="1800" kern="1200" dirty="0" smtClean="0">
                          <a:solidFill>
                            <a:schemeClr val="dk1"/>
                          </a:solidFill>
                          <a:effectLst/>
                          <a:latin typeface="+mn-lt"/>
                          <a:ea typeface="+mn-ea"/>
                          <a:cs typeface="+mn-cs"/>
                        </a:rPr>
                        <a:t>Industrial  Injection  Moulding, Household  Injection</a:t>
                      </a:r>
                      <a:endParaRPr lang="en-US"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Moulding and Thermo-ware/ Moulded luggage, </a:t>
                      </a:r>
                      <a:r>
                        <a:rPr lang="en-IN" sz="1800" kern="1200" dirty="0" err="1" smtClean="0">
                          <a:solidFill>
                            <a:schemeClr val="dk1"/>
                          </a:solidFill>
                          <a:effectLst/>
                          <a:latin typeface="+mn-lt"/>
                          <a:ea typeface="+mn-ea"/>
                          <a:cs typeface="+mn-cs"/>
                        </a:rPr>
                        <a:t>Houseware</a:t>
                      </a:r>
                      <a:r>
                        <a:rPr lang="en-IN" sz="1800" kern="1200" baseline="0" dirty="0" smtClean="0">
                          <a:solidFill>
                            <a:schemeClr val="dk1"/>
                          </a:solidFill>
                          <a:effectLst/>
                          <a:latin typeface="+mn-lt"/>
                          <a:ea typeface="+mn-ea"/>
                          <a:cs typeface="+mn-cs"/>
                        </a:rPr>
                        <a:t> </a:t>
                      </a:r>
                      <a:endParaRPr lang="en-US" dirty="0"/>
                    </a:p>
                  </a:txBody>
                  <a:tcPr/>
                </a:tc>
                <a:tc>
                  <a:txBody>
                    <a:bodyPr/>
                    <a:lstStyle/>
                    <a:p>
                      <a:r>
                        <a:rPr lang="en-IN" sz="1800" kern="1200" dirty="0" smtClean="0">
                          <a:solidFill>
                            <a:schemeClr val="dk1"/>
                          </a:solidFill>
                          <a:effectLst/>
                          <a:latin typeface="+mn-lt"/>
                          <a:ea typeface="+mn-ea"/>
                          <a:cs typeface="+mn-cs"/>
                        </a:rPr>
                        <a:t>Injection Moulding</a:t>
                      </a:r>
                      <a:endParaRPr lang="en-US" dirty="0"/>
                    </a:p>
                  </a:txBody>
                  <a:tcPr/>
                </a:tc>
              </a:tr>
              <a:tr h="370840">
                <a:tc>
                  <a:txBody>
                    <a:bodyPr/>
                    <a:lstStyle/>
                    <a:p>
                      <a:r>
                        <a:rPr lang="en-IN" sz="1800" kern="1200" dirty="0" smtClean="0">
                          <a:solidFill>
                            <a:schemeClr val="dk1"/>
                          </a:solidFill>
                          <a:effectLst/>
                          <a:latin typeface="+mn-lt"/>
                          <a:ea typeface="+mn-ea"/>
                          <a:cs typeface="+mn-cs"/>
                        </a:rPr>
                        <a:t>Films &amp; Sheets, Fibre &amp; Filament Pipes, Conduits &amp;</a:t>
                      </a:r>
                      <a:endParaRPr lang="en-US"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profiles, Miscellaneous application</a:t>
                      </a:r>
                      <a:endParaRPr lang="en-US" sz="1800" kern="1200" dirty="0" smtClean="0">
                        <a:solidFill>
                          <a:schemeClr val="dk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effectLst/>
                          <a:latin typeface="+mn-lt"/>
                          <a:ea typeface="+mn-ea"/>
                          <a:cs typeface="+mn-cs"/>
                        </a:rPr>
                        <a:t>Extrusion</a:t>
                      </a:r>
                      <a:endParaRPr lang="en-US" sz="1800" kern="1200" dirty="0" smtClean="0">
                        <a:solidFill>
                          <a:schemeClr val="dk1"/>
                        </a:solidFill>
                        <a:effectLst/>
                        <a:latin typeface="+mn-lt"/>
                        <a:ea typeface="+mn-ea"/>
                        <a:cs typeface="+mn-cs"/>
                      </a:endParaRPr>
                    </a:p>
                  </a:txBody>
                  <a:tcPr/>
                </a:tc>
              </a:tr>
              <a:tr h="370840">
                <a:tc>
                  <a:txBody>
                    <a:bodyPr/>
                    <a:lstStyle/>
                    <a:p>
                      <a:r>
                        <a:rPr lang="en-IN" sz="1800" kern="1200" dirty="0" smtClean="0">
                          <a:solidFill>
                            <a:schemeClr val="dk1"/>
                          </a:solidFill>
                          <a:effectLst/>
                          <a:latin typeface="+mn-lt"/>
                          <a:ea typeface="+mn-ea"/>
                          <a:cs typeface="+mn-cs"/>
                        </a:rPr>
                        <a:t>Bottles, Containers, &amp; Toys</a:t>
                      </a:r>
                      <a:endParaRPr lang="en-US" dirty="0"/>
                    </a:p>
                  </a:txBody>
                  <a:tcPr/>
                </a:tc>
                <a:tc>
                  <a:txBody>
                    <a:bodyPr/>
                    <a:lstStyle/>
                    <a:p>
                      <a:r>
                        <a:rPr lang="en-IN" sz="1800" kern="1200" dirty="0" smtClean="0">
                          <a:solidFill>
                            <a:schemeClr val="dk1"/>
                          </a:solidFill>
                          <a:effectLst/>
                          <a:latin typeface="+mn-lt"/>
                          <a:ea typeface="+mn-ea"/>
                          <a:cs typeface="+mn-cs"/>
                        </a:rPr>
                        <a:t>Blow Moulding</a:t>
                      </a:r>
                      <a:endParaRPr lang="en-US" dirty="0"/>
                    </a:p>
                  </a:txBody>
                  <a:tcPr/>
                </a:tc>
              </a:tr>
              <a:tr h="370840">
                <a:tc>
                  <a:txBody>
                    <a:bodyPr/>
                    <a:lstStyle/>
                    <a:p>
                      <a:r>
                        <a:rPr lang="en-IN" sz="1800" kern="1200" dirty="0" smtClean="0">
                          <a:solidFill>
                            <a:schemeClr val="dk1"/>
                          </a:solidFill>
                          <a:effectLst/>
                          <a:latin typeface="+mn-lt"/>
                          <a:ea typeface="+mn-ea"/>
                          <a:cs typeface="+mn-cs"/>
                        </a:rPr>
                        <a:t>Large circular tanks such as water tank</a:t>
                      </a:r>
                      <a:endParaRPr lang="en-US" dirty="0"/>
                    </a:p>
                  </a:txBody>
                  <a:tcPr/>
                </a:tc>
                <a:tc>
                  <a:txBody>
                    <a:bodyPr/>
                    <a:lstStyle/>
                    <a:p>
                      <a:r>
                        <a:rPr lang="en-IN" sz="1800" kern="1200" dirty="0" err="1" smtClean="0">
                          <a:solidFill>
                            <a:schemeClr val="dk1"/>
                          </a:solidFill>
                          <a:effectLst/>
                          <a:latin typeface="+mn-lt"/>
                          <a:ea typeface="+mn-ea"/>
                          <a:cs typeface="+mn-cs"/>
                        </a:rPr>
                        <a:t>Roto</a:t>
                      </a:r>
                      <a:r>
                        <a:rPr lang="en-IN" sz="1800" kern="1200" dirty="0" smtClean="0">
                          <a:solidFill>
                            <a:schemeClr val="dk1"/>
                          </a:solidFill>
                          <a:effectLst/>
                          <a:latin typeface="+mn-lt"/>
                          <a:ea typeface="+mn-ea"/>
                          <a:cs typeface="+mn-cs"/>
                        </a:rPr>
                        <a:t> Moulding</a:t>
                      </a:r>
                      <a:endParaRPr lang="en-US" dirty="0"/>
                    </a:p>
                  </a:txBody>
                  <a:tcPr/>
                </a:tc>
              </a:tr>
            </a:tbl>
          </a:graphicData>
        </a:graphic>
      </p:graphicFrame>
      <p:sp>
        <p:nvSpPr>
          <p:cNvPr id="3" name="TextBox 2"/>
          <p:cNvSpPr txBox="1"/>
          <p:nvPr/>
        </p:nvSpPr>
        <p:spPr>
          <a:xfrm>
            <a:off x="611560" y="3717032"/>
            <a:ext cx="7632848" cy="923330"/>
          </a:xfrm>
          <a:prstGeom prst="rect">
            <a:avLst/>
          </a:prstGeom>
          <a:noFill/>
        </p:spPr>
        <p:txBody>
          <a:bodyPr wrap="square" rtlCol="0">
            <a:spAutoFit/>
          </a:bodyPr>
          <a:lstStyle/>
          <a:p>
            <a:r>
              <a:rPr lang="en-IN" dirty="0"/>
              <a:t>Plastics Processing Machine Auxiliaries are integral and important segment.  They improve  efficiency  and  productivity  by  way  of  either   supporting   machine’s system or process </a:t>
            </a:r>
            <a:r>
              <a:rPr lang="en-IN" dirty="0" smtClean="0"/>
              <a:t>automation</a:t>
            </a:r>
            <a:endParaRPr lang="en-US" dirty="0"/>
          </a:p>
        </p:txBody>
      </p:sp>
    </p:spTree>
    <p:extLst>
      <p:ext uri="{BB962C8B-B14F-4D97-AF65-F5344CB8AC3E}">
        <p14:creationId xmlns:p14="http://schemas.microsoft.com/office/powerpoint/2010/main" val="1461430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05954" y="5984982"/>
            <a:ext cx="3052532" cy="515646"/>
          </a:xfrm>
          <a:prstGeom prst="rect">
            <a:avLst/>
          </a:prstGeom>
        </p:spPr>
        <p:txBody>
          <a:bodyPr vert="horz" wrap="square" lIns="0" tIns="0" rIns="0" bIns="0" rtlCol="0">
            <a:noAutofit/>
          </a:bodyPr>
          <a:lstStyle/>
          <a:p>
            <a:pPr marL="17113"/>
            <a:r>
              <a:rPr sz="1100" spc="-128" dirty="0">
                <a:solidFill>
                  <a:srgbClr val="231F20"/>
                </a:solidFill>
                <a:latin typeface="Times New Roman"/>
                <a:cs typeface="Times New Roman"/>
              </a:rPr>
              <a:t>E</a:t>
            </a:r>
            <a:r>
              <a:rPr sz="1100" spc="47" dirty="0">
                <a:solidFill>
                  <a:srgbClr val="231F20"/>
                </a:solidFill>
                <a:latin typeface="Times New Roman"/>
                <a:cs typeface="Times New Roman"/>
              </a:rPr>
              <a:t>u</a:t>
            </a:r>
            <a:r>
              <a:rPr sz="1100" spc="-34" dirty="0">
                <a:solidFill>
                  <a:srgbClr val="231F20"/>
                </a:solidFill>
                <a:latin typeface="Times New Roman"/>
                <a:cs typeface="Times New Roman"/>
              </a:rPr>
              <a:t>r</a:t>
            </a:r>
            <a:r>
              <a:rPr sz="1100" spc="61" dirty="0">
                <a:solidFill>
                  <a:srgbClr val="231F20"/>
                </a:solidFill>
                <a:latin typeface="Times New Roman"/>
                <a:cs typeface="Times New Roman"/>
              </a:rPr>
              <a:t>op</a:t>
            </a:r>
            <a:r>
              <a:rPr sz="1100" spc="40" dirty="0">
                <a:solidFill>
                  <a:srgbClr val="231F20"/>
                </a:solidFill>
                <a:latin typeface="Times New Roman"/>
                <a:cs typeface="Times New Roman"/>
              </a:rPr>
              <a:t>e</a:t>
            </a:r>
            <a:r>
              <a:rPr sz="1100" spc="61" dirty="0">
                <a:solidFill>
                  <a:srgbClr val="231F20"/>
                </a:solidFill>
                <a:latin typeface="Times New Roman"/>
                <a:cs typeface="Times New Roman"/>
              </a:rPr>
              <a:t>an</a:t>
            </a:r>
            <a:r>
              <a:rPr sz="1100" spc="-27" dirty="0">
                <a:solidFill>
                  <a:srgbClr val="231F20"/>
                </a:solidFill>
                <a:latin typeface="Times New Roman"/>
                <a:cs typeface="Times New Roman"/>
              </a:rPr>
              <a:t> </a:t>
            </a:r>
            <a:r>
              <a:rPr sz="1100" spc="54" dirty="0">
                <a:solidFill>
                  <a:srgbClr val="231F20"/>
                </a:solidFill>
                <a:latin typeface="Times New Roman"/>
                <a:cs typeface="Times New Roman"/>
              </a:rPr>
              <a:t>p</a:t>
            </a:r>
            <a:r>
              <a:rPr sz="1100" spc="-40" dirty="0">
                <a:solidFill>
                  <a:srgbClr val="231F20"/>
                </a:solidFill>
                <a:latin typeface="Times New Roman"/>
                <a:cs typeface="Times New Roman"/>
              </a:rPr>
              <a:t>l</a:t>
            </a:r>
            <a:r>
              <a:rPr sz="1100" spc="67" dirty="0">
                <a:solidFill>
                  <a:srgbClr val="231F20"/>
                </a:solidFill>
                <a:latin typeface="Times New Roman"/>
                <a:cs typeface="Times New Roman"/>
              </a:rPr>
              <a:t>a</a:t>
            </a:r>
            <a:r>
              <a:rPr sz="1100" spc="81" dirty="0">
                <a:solidFill>
                  <a:srgbClr val="231F20"/>
                </a:solidFill>
                <a:latin typeface="Times New Roman"/>
                <a:cs typeface="Times New Roman"/>
              </a:rPr>
              <a:t>s</a:t>
            </a:r>
            <a:r>
              <a:rPr sz="1100" spc="7" dirty="0">
                <a:solidFill>
                  <a:srgbClr val="231F20"/>
                </a:solidFill>
                <a:latin typeface="Times New Roman"/>
                <a:cs typeface="Times New Roman"/>
              </a:rPr>
              <a:t>ti</a:t>
            </a:r>
            <a:r>
              <a:rPr sz="1100" dirty="0">
                <a:solidFill>
                  <a:srgbClr val="231F20"/>
                </a:solidFill>
                <a:latin typeface="Times New Roman"/>
                <a:cs typeface="Times New Roman"/>
              </a:rPr>
              <a:t>c</a:t>
            </a:r>
            <a:r>
              <a:rPr sz="1100" spc="88" dirty="0">
                <a:solidFill>
                  <a:srgbClr val="231F20"/>
                </a:solidFill>
                <a:latin typeface="Times New Roman"/>
                <a:cs typeface="Times New Roman"/>
              </a:rPr>
              <a:t>s</a:t>
            </a:r>
            <a:r>
              <a:rPr sz="1100" spc="-40" dirty="0">
                <a:solidFill>
                  <a:srgbClr val="231F20"/>
                </a:solidFill>
                <a:latin typeface="Times New Roman"/>
                <a:cs typeface="Times New Roman"/>
              </a:rPr>
              <a:t> </a:t>
            </a:r>
            <a:r>
              <a:rPr sz="1100" spc="40" dirty="0">
                <a:solidFill>
                  <a:srgbClr val="231F20"/>
                </a:solidFill>
                <a:latin typeface="Times New Roman"/>
                <a:cs typeface="Times New Roman"/>
              </a:rPr>
              <a:t>de</a:t>
            </a:r>
            <a:r>
              <a:rPr sz="1100" spc="54" dirty="0">
                <a:solidFill>
                  <a:srgbClr val="231F20"/>
                </a:solidFill>
                <a:latin typeface="Times New Roman"/>
                <a:cs typeface="Times New Roman"/>
              </a:rPr>
              <a:t>m</a:t>
            </a:r>
            <a:r>
              <a:rPr sz="1100" spc="34" dirty="0">
                <a:solidFill>
                  <a:srgbClr val="231F20"/>
                </a:solidFill>
                <a:latin typeface="Times New Roman"/>
                <a:cs typeface="Times New Roman"/>
              </a:rPr>
              <a:t>and*</a:t>
            </a:r>
            <a:r>
              <a:rPr sz="1100" spc="-27" dirty="0">
                <a:solidFill>
                  <a:srgbClr val="231F20"/>
                </a:solidFill>
                <a:latin typeface="Times New Roman"/>
                <a:cs typeface="Times New Roman"/>
              </a:rPr>
              <a:t> </a:t>
            </a:r>
            <a:r>
              <a:rPr sz="1100" spc="54" dirty="0">
                <a:solidFill>
                  <a:srgbClr val="231F20"/>
                </a:solidFill>
                <a:latin typeface="Times New Roman"/>
                <a:cs typeface="Times New Roman"/>
              </a:rPr>
              <a:t>b</a:t>
            </a:r>
            <a:r>
              <a:rPr sz="1100" spc="-67" dirty="0">
                <a:solidFill>
                  <a:srgbClr val="231F20"/>
                </a:solidFill>
                <a:latin typeface="Times New Roman"/>
                <a:cs typeface="Times New Roman"/>
              </a:rPr>
              <a:t>y</a:t>
            </a:r>
            <a:r>
              <a:rPr sz="1100" spc="-40" dirty="0">
                <a:solidFill>
                  <a:srgbClr val="231F20"/>
                </a:solidFill>
                <a:latin typeface="Times New Roman"/>
                <a:cs typeface="Times New Roman"/>
              </a:rPr>
              <a:t> </a:t>
            </a:r>
            <a:r>
              <a:rPr sz="1100" spc="47" dirty="0">
                <a:solidFill>
                  <a:srgbClr val="231F20"/>
                </a:solidFill>
                <a:latin typeface="Times New Roman"/>
                <a:cs typeface="Times New Roman"/>
              </a:rPr>
              <a:t>p</a:t>
            </a:r>
            <a:r>
              <a:rPr sz="1100" spc="40" dirty="0">
                <a:solidFill>
                  <a:srgbClr val="231F20"/>
                </a:solidFill>
                <a:latin typeface="Times New Roman"/>
                <a:cs typeface="Times New Roman"/>
              </a:rPr>
              <a:t>o</a:t>
            </a:r>
            <a:r>
              <a:rPr sz="1100" dirty="0">
                <a:solidFill>
                  <a:srgbClr val="231F20"/>
                </a:solidFill>
                <a:latin typeface="Times New Roman"/>
                <a:cs typeface="Times New Roman"/>
              </a:rPr>
              <a:t>lymer</a:t>
            </a:r>
            <a:r>
              <a:rPr sz="1100" spc="-27" dirty="0">
                <a:solidFill>
                  <a:srgbClr val="231F20"/>
                </a:solidFill>
                <a:latin typeface="Times New Roman"/>
                <a:cs typeface="Times New Roman"/>
              </a:rPr>
              <a:t> </a:t>
            </a:r>
            <a:r>
              <a:rPr sz="1100" spc="27" dirty="0">
                <a:solidFill>
                  <a:srgbClr val="231F20"/>
                </a:solidFill>
                <a:latin typeface="Times New Roman"/>
                <a:cs typeface="Times New Roman"/>
              </a:rPr>
              <a:t>type</a:t>
            </a:r>
            <a:r>
              <a:rPr sz="1100" spc="-27" dirty="0">
                <a:solidFill>
                  <a:srgbClr val="231F20"/>
                </a:solidFill>
                <a:latin typeface="Times New Roman"/>
                <a:cs typeface="Times New Roman"/>
              </a:rPr>
              <a:t> </a:t>
            </a:r>
            <a:r>
              <a:rPr sz="1100" spc="7" dirty="0">
                <a:solidFill>
                  <a:srgbClr val="231F20"/>
                </a:solidFill>
                <a:latin typeface="Times New Roman"/>
                <a:cs typeface="Times New Roman"/>
              </a:rPr>
              <a:t>20</a:t>
            </a:r>
            <a:r>
              <a:rPr sz="1100" spc="-20" dirty="0">
                <a:solidFill>
                  <a:srgbClr val="231F20"/>
                </a:solidFill>
                <a:latin typeface="Times New Roman"/>
                <a:cs typeface="Times New Roman"/>
              </a:rPr>
              <a:t>1</a:t>
            </a:r>
            <a:r>
              <a:rPr sz="1100" spc="13" dirty="0">
                <a:solidFill>
                  <a:srgbClr val="231F20"/>
                </a:solidFill>
                <a:latin typeface="Times New Roman"/>
                <a:cs typeface="Times New Roman"/>
              </a:rPr>
              <a:t>3</a:t>
            </a:r>
            <a:endParaRPr sz="1100">
              <a:latin typeface="Times New Roman"/>
              <a:cs typeface="Times New Roman"/>
            </a:endParaRPr>
          </a:p>
          <a:p>
            <a:pPr marL="17113">
              <a:spcBef>
                <a:spcPts val="243"/>
              </a:spcBef>
            </a:pPr>
            <a:r>
              <a:rPr sz="900" spc="13" dirty="0">
                <a:solidFill>
                  <a:srgbClr val="231F20"/>
                </a:solidFill>
                <a:latin typeface="Times New Roman"/>
                <a:cs typeface="Times New Roman"/>
              </a:rPr>
              <a:t>Sou</a:t>
            </a:r>
            <a:r>
              <a:rPr sz="900" dirty="0">
                <a:solidFill>
                  <a:srgbClr val="231F20"/>
                </a:solidFill>
                <a:latin typeface="Times New Roman"/>
                <a:cs typeface="Times New Roman"/>
              </a:rPr>
              <a:t>r</a:t>
            </a:r>
            <a:r>
              <a:rPr sz="900" spc="-13" dirty="0">
                <a:solidFill>
                  <a:srgbClr val="231F20"/>
                </a:solidFill>
                <a:latin typeface="Times New Roman"/>
                <a:cs typeface="Times New Roman"/>
              </a:rPr>
              <a:t>c</a:t>
            </a:r>
            <a:r>
              <a:rPr sz="900" spc="34" dirty="0">
                <a:solidFill>
                  <a:srgbClr val="231F20"/>
                </a:solidFill>
                <a:latin typeface="Times New Roman"/>
                <a:cs typeface="Times New Roman"/>
              </a:rPr>
              <a:t>e:</a:t>
            </a:r>
            <a:r>
              <a:rPr sz="900" spc="-20" dirty="0">
                <a:solidFill>
                  <a:srgbClr val="231F20"/>
                </a:solidFill>
                <a:latin typeface="Times New Roman"/>
                <a:cs typeface="Times New Roman"/>
              </a:rPr>
              <a:t> </a:t>
            </a:r>
            <a:r>
              <a:rPr sz="900" spc="-27" dirty="0">
                <a:solidFill>
                  <a:srgbClr val="231F20"/>
                </a:solidFill>
                <a:latin typeface="Times New Roman"/>
                <a:cs typeface="Times New Roman"/>
              </a:rPr>
              <a:t>Pl</a:t>
            </a:r>
            <a:r>
              <a:rPr sz="900" spc="47" dirty="0">
                <a:solidFill>
                  <a:srgbClr val="231F20"/>
                </a:solidFill>
                <a:latin typeface="Times New Roman"/>
                <a:cs typeface="Times New Roman"/>
              </a:rPr>
              <a:t>a</a:t>
            </a:r>
            <a:r>
              <a:rPr sz="900" spc="61" dirty="0">
                <a:solidFill>
                  <a:srgbClr val="231F20"/>
                </a:solidFill>
                <a:latin typeface="Times New Roman"/>
                <a:cs typeface="Times New Roman"/>
              </a:rPr>
              <a:t>s</a:t>
            </a:r>
            <a:r>
              <a:rPr sz="900" spc="7" dirty="0">
                <a:solidFill>
                  <a:srgbClr val="231F20"/>
                </a:solidFill>
                <a:latin typeface="Times New Roman"/>
                <a:cs typeface="Times New Roman"/>
              </a:rPr>
              <a:t>ti</a:t>
            </a:r>
            <a:r>
              <a:rPr sz="900" spc="-7" dirty="0">
                <a:solidFill>
                  <a:srgbClr val="231F20"/>
                </a:solidFill>
                <a:latin typeface="Times New Roman"/>
                <a:cs typeface="Times New Roman"/>
              </a:rPr>
              <a:t>cs</a:t>
            </a:r>
            <a:r>
              <a:rPr sz="900" spc="-20" dirty="0">
                <a:solidFill>
                  <a:srgbClr val="231F20"/>
                </a:solidFill>
                <a:latin typeface="Times New Roman"/>
                <a:cs typeface="Times New Roman"/>
              </a:rPr>
              <a:t>E</a:t>
            </a:r>
            <a:r>
              <a:rPr sz="900" spc="7" dirty="0">
                <a:solidFill>
                  <a:srgbClr val="231F20"/>
                </a:solidFill>
                <a:latin typeface="Times New Roman"/>
                <a:cs typeface="Times New Roman"/>
              </a:rPr>
              <a:t>u</a:t>
            </a:r>
            <a:r>
              <a:rPr sz="900" dirty="0">
                <a:solidFill>
                  <a:srgbClr val="231F20"/>
                </a:solidFill>
                <a:latin typeface="Times New Roman"/>
                <a:cs typeface="Times New Roman"/>
              </a:rPr>
              <a:t>r</a:t>
            </a:r>
            <a:r>
              <a:rPr sz="900" spc="40" dirty="0">
                <a:solidFill>
                  <a:srgbClr val="231F20"/>
                </a:solidFill>
                <a:latin typeface="Times New Roman"/>
                <a:cs typeface="Times New Roman"/>
              </a:rPr>
              <a:t>ope</a:t>
            </a:r>
            <a:r>
              <a:rPr sz="900" spc="-20" dirty="0">
                <a:solidFill>
                  <a:srgbClr val="231F20"/>
                </a:solidFill>
                <a:latin typeface="Times New Roman"/>
                <a:cs typeface="Times New Roman"/>
              </a:rPr>
              <a:t> </a:t>
            </a:r>
            <a:r>
              <a:rPr sz="900" spc="-67" dirty="0">
                <a:solidFill>
                  <a:srgbClr val="231F20"/>
                </a:solidFill>
                <a:latin typeface="Times New Roman"/>
                <a:cs typeface="Times New Roman"/>
              </a:rPr>
              <a:t>(PEMRG)</a:t>
            </a:r>
            <a:r>
              <a:rPr sz="900" spc="-20" dirty="0">
                <a:solidFill>
                  <a:srgbClr val="231F20"/>
                </a:solidFill>
                <a:latin typeface="Times New Roman"/>
                <a:cs typeface="Times New Roman"/>
              </a:rPr>
              <a:t> </a:t>
            </a:r>
            <a:r>
              <a:rPr sz="900" spc="141" dirty="0">
                <a:solidFill>
                  <a:srgbClr val="231F20"/>
                </a:solidFill>
                <a:latin typeface="Times New Roman"/>
                <a:cs typeface="Times New Roman"/>
              </a:rPr>
              <a:t>/</a:t>
            </a:r>
            <a:r>
              <a:rPr sz="900" spc="-20" dirty="0">
                <a:solidFill>
                  <a:srgbClr val="231F20"/>
                </a:solidFill>
                <a:latin typeface="Times New Roman"/>
                <a:cs typeface="Times New Roman"/>
              </a:rPr>
              <a:t> </a:t>
            </a:r>
            <a:r>
              <a:rPr sz="900" spc="-121" dirty="0">
                <a:solidFill>
                  <a:srgbClr val="231F20"/>
                </a:solidFill>
                <a:latin typeface="Times New Roman"/>
                <a:cs typeface="Times New Roman"/>
              </a:rPr>
              <a:t>C</a:t>
            </a:r>
            <a:r>
              <a:rPr sz="900" spc="27" dirty="0">
                <a:solidFill>
                  <a:srgbClr val="231F20"/>
                </a:solidFill>
                <a:latin typeface="Times New Roman"/>
                <a:cs typeface="Times New Roman"/>
              </a:rPr>
              <a:t>o</a:t>
            </a:r>
            <a:r>
              <a:rPr sz="900" spc="20" dirty="0">
                <a:solidFill>
                  <a:srgbClr val="231F20"/>
                </a:solidFill>
                <a:latin typeface="Times New Roman"/>
                <a:cs typeface="Times New Roman"/>
              </a:rPr>
              <a:t>n</a:t>
            </a:r>
            <a:r>
              <a:rPr sz="900" spc="61" dirty="0">
                <a:solidFill>
                  <a:srgbClr val="231F20"/>
                </a:solidFill>
                <a:latin typeface="Times New Roman"/>
                <a:cs typeface="Times New Roman"/>
              </a:rPr>
              <a:t>s</a:t>
            </a:r>
            <a:r>
              <a:rPr sz="900" spc="27" dirty="0">
                <a:solidFill>
                  <a:srgbClr val="231F20"/>
                </a:solidFill>
                <a:latin typeface="Times New Roman"/>
                <a:cs typeface="Times New Roman"/>
              </a:rPr>
              <a:t>u</a:t>
            </a:r>
            <a:r>
              <a:rPr sz="900" dirty="0">
                <a:solidFill>
                  <a:srgbClr val="231F20"/>
                </a:solidFill>
                <a:latin typeface="Times New Roman"/>
                <a:cs typeface="Times New Roman"/>
              </a:rPr>
              <a:t>ltic</a:t>
            </a:r>
            <a:r>
              <a:rPr sz="900" spc="-27" dirty="0">
                <a:solidFill>
                  <a:srgbClr val="231F20"/>
                </a:solidFill>
                <a:latin typeface="Times New Roman"/>
                <a:cs typeface="Times New Roman"/>
              </a:rPr>
              <a:t> </a:t>
            </a:r>
            <a:r>
              <a:rPr sz="900" spc="141" dirty="0">
                <a:solidFill>
                  <a:srgbClr val="231F20"/>
                </a:solidFill>
                <a:latin typeface="Times New Roman"/>
                <a:cs typeface="Times New Roman"/>
              </a:rPr>
              <a:t>/</a:t>
            </a:r>
            <a:r>
              <a:rPr sz="900" spc="-20" dirty="0">
                <a:solidFill>
                  <a:srgbClr val="231F20"/>
                </a:solidFill>
                <a:latin typeface="Times New Roman"/>
                <a:cs typeface="Times New Roman"/>
              </a:rPr>
              <a:t> </a:t>
            </a:r>
            <a:r>
              <a:rPr sz="900" spc="-115" dirty="0">
                <a:solidFill>
                  <a:srgbClr val="231F20"/>
                </a:solidFill>
                <a:latin typeface="Times New Roman"/>
                <a:cs typeface="Times New Roman"/>
              </a:rPr>
              <a:t>E</a:t>
            </a:r>
            <a:r>
              <a:rPr sz="900" spc="-108" dirty="0">
                <a:solidFill>
                  <a:srgbClr val="231F20"/>
                </a:solidFill>
                <a:latin typeface="Times New Roman"/>
                <a:cs typeface="Times New Roman"/>
              </a:rPr>
              <a:t>C</a:t>
            </a:r>
            <a:r>
              <a:rPr sz="900" spc="-88" dirty="0">
                <a:solidFill>
                  <a:srgbClr val="231F20"/>
                </a:solidFill>
                <a:latin typeface="Times New Roman"/>
                <a:cs typeface="Times New Roman"/>
              </a:rPr>
              <a:t>EBD</a:t>
            </a:r>
            <a:endParaRPr sz="900">
              <a:latin typeface="Times New Roman"/>
              <a:cs typeface="Times New Roman"/>
            </a:endParaRPr>
          </a:p>
          <a:p>
            <a:pPr marL="17113">
              <a:spcBef>
                <a:spcPts val="175"/>
              </a:spcBef>
            </a:pPr>
            <a:r>
              <a:rPr sz="900" spc="-40" dirty="0">
                <a:solidFill>
                  <a:srgbClr val="231F20"/>
                </a:solidFill>
                <a:latin typeface="Times New Roman"/>
                <a:cs typeface="Times New Roman"/>
              </a:rPr>
              <a:t>*</a:t>
            </a:r>
            <a:r>
              <a:rPr sz="900" spc="-20" dirty="0">
                <a:solidFill>
                  <a:srgbClr val="231F20"/>
                </a:solidFill>
                <a:latin typeface="Times New Roman"/>
                <a:cs typeface="Times New Roman"/>
              </a:rPr>
              <a:t> </a:t>
            </a:r>
            <a:r>
              <a:rPr sz="900" spc="-88" dirty="0">
                <a:solidFill>
                  <a:srgbClr val="231F20"/>
                </a:solidFill>
                <a:latin typeface="Times New Roman"/>
                <a:cs typeface="Times New Roman"/>
              </a:rPr>
              <a:t>EU</a:t>
            </a:r>
            <a:r>
              <a:rPr sz="900" spc="-67" dirty="0">
                <a:solidFill>
                  <a:srgbClr val="231F20"/>
                </a:solidFill>
                <a:latin typeface="Times New Roman"/>
                <a:cs typeface="Times New Roman"/>
              </a:rPr>
              <a:t>-</a:t>
            </a:r>
            <a:r>
              <a:rPr sz="900" spc="20" dirty="0">
                <a:solidFill>
                  <a:srgbClr val="231F20"/>
                </a:solidFill>
                <a:latin typeface="Times New Roman"/>
                <a:cs typeface="Times New Roman"/>
              </a:rPr>
              <a:t>2</a:t>
            </a:r>
            <a:r>
              <a:rPr sz="900" spc="-27" dirty="0">
                <a:solidFill>
                  <a:srgbClr val="231F20"/>
                </a:solidFill>
                <a:latin typeface="Times New Roman"/>
                <a:cs typeface="Times New Roman"/>
              </a:rPr>
              <a:t>7</a:t>
            </a:r>
            <a:r>
              <a:rPr sz="900" spc="-34" dirty="0">
                <a:solidFill>
                  <a:srgbClr val="231F20"/>
                </a:solidFill>
                <a:latin typeface="Times New Roman"/>
                <a:cs typeface="Times New Roman"/>
              </a:rPr>
              <a:t>+NO/CH</a:t>
            </a:r>
            <a:endParaRPr sz="900">
              <a:latin typeface="Times New Roman"/>
              <a:cs typeface="Times New Roman"/>
            </a:endParaRPr>
          </a:p>
        </p:txBody>
      </p:sp>
      <p:sp>
        <p:nvSpPr>
          <p:cNvPr id="3" name="object 3"/>
          <p:cNvSpPr/>
          <p:nvPr/>
        </p:nvSpPr>
        <p:spPr>
          <a:xfrm>
            <a:off x="1" y="833532"/>
            <a:ext cx="9057540" cy="4993573"/>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txBox="1"/>
          <p:nvPr/>
        </p:nvSpPr>
        <p:spPr>
          <a:xfrm>
            <a:off x="1104774" y="5391378"/>
            <a:ext cx="770781" cy="201249"/>
          </a:xfrm>
          <a:prstGeom prst="rect">
            <a:avLst/>
          </a:prstGeom>
        </p:spPr>
        <p:txBody>
          <a:bodyPr vert="horz" wrap="square" lIns="0" tIns="0" rIns="0" bIns="0" rtlCol="0">
            <a:noAutofit/>
          </a:bodyPr>
          <a:lstStyle/>
          <a:p>
            <a:pPr marL="17113"/>
            <a:r>
              <a:rPr sz="1200" spc="-141" dirty="0">
                <a:solidFill>
                  <a:srgbClr val="6D6E70"/>
                </a:solidFill>
                <a:latin typeface="Arial"/>
                <a:cs typeface="Arial"/>
              </a:rPr>
              <a:t>P</a:t>
            </a:r>
            <a:r>
              <a:rPr sz="1200" spc="-189" dirty="0">
                <a:solidFill>
                  <a:srgbClr val="6D6E70"/>
                </a:solidFill>
                <a:latin typeface="Arial"/>
                <a:cs typeface="Arial"/>
              </a:rPr>
              <a:t>E</a:t>
            </a:r>
            <a:r>
              <a:rPr sz="1200" spc="-141" dirty="0">
                <a:solidFill>
                  <a:srgbClr val="6D6E70"/>
                </a:solidFill>
                <a:latin typeface="Arial"/>
                <a:cs typeface="Arial"/>
              </a:rPr>
              <a:t>T</a:t>
            </a:r>
            <a:r>
              <a:rPr sz="1200" spc="40" dirty="0">
                <a:solidFill>
                  <a:srgbClr val="6D6E70"/>
                </a:solidFill>
                <a:latin typeface="Arial"/>
                <a:cs typeface="Arial"/>
              </a:rPr>
              <a:t> </a:t>
            </a:r>
            <a:r>
              <a:rPr sz="1200" spc="-13" dirty="0">
                <a:solidFill>
                  <a:srgbClr val="6D6E70"/>
                </a:solidFill>
                <a:latin typeface="Arial"/>
                <a:cs typeface="Arial"/>
              </a:rPr>
              <a:t>bottles</a:t>
            </a:r>
            <a:endParaRPr sz="1200">
              <a:latin typeface="Arial"/>
              <a:cs typeface="Arial"/>
            </a:endParaRPr>
          </a:p>
        </p:txBody>
      </p:sp>
      <p:sp>
        <p:nvSpPr>
          <p:cNvPr id="29" name="object 29"/>
          <p:cNvSpPr txBox="1">
            <a:spLocks noGrp="1"/>
          </p:cNvSpPr>
          <p:nvPr>
            <p:ph type="sldNum" sz="quarter" idx="4294967295"/>
          </p:nvPr>
        </p:nvSpPr>
        <p:spPr>
          <a:xfrm>
            <a:off x="8776353" y="6455530"/>
            <a:ext cx="195289" cy="246768"/>
          </a:xfrm>
          <a:prstGeom prst="rect">
            <a:avLst/>
          </a:prstGeom>
        </p:spPr>
        <p:txBody>
          <a:bodyPr vert="horz" wrap="square" lIns="0" tIns="0" rIns="0" bIns="0" rtlCol="0">
            <a:noAutofit/>
          </a:bodyPr>
          <a:lstStyle/>
          <a:p>
            <a:pPr marL="49628"/>
            <a:fld id="{81D60167-4931-47E6-BA6A-407CBD079E47}" type="slidenum">
              <a:rPr sz="900" spc="-88" dirty="0">
                <a:solidFill>
                  <a:srgbClr val="0071BB"/>
                </a:solidFill>
                <a:latin typeface="Arial"/>
                <a:cs typeface="Arial"/>
              </a:rPr>
              <a:pPr marL="49628"/>
              <a:t>4</a:t>
            </a:fld>
            <a:endParaRPr sz="900">
              <a:latin typeface="Arial"/>
              <a:cs typeface="Arial"/>
            </a:endParaRPr>
          </a:p>
        </p:txBody>
      </p:sp>
      <p:sp>
        <p:nvSpPr>
          <p:cNvPr id="5" name="object 5"/>
          <p:cNvSpPr txBox="1"/>
          <p:nvPr/>
        </p:nvSpPr>
        <p:spPr>
          <a:xfrm>
            <a:off x="298903" y="2311978"/>
            <a:ext cx="670503" cy="191748"/>
          </a:xfrm>
          <a:prstGeom prst="rect">
            <a:avLst/>
          </a:prstGeom>
        </p:spPr>
        <p:txBody>
          <a:bodyPr vert="horz" wrap="square" lIns="0" tIns="0" rIns="0" bIns="0" rtlCol="0">
            <a:noAutofit/>
          </a:bodyPr>
          <a:lstStyle/>
          <a:p>
            <a:pPr marL="17113"/>
            <a:r>
              <a:rPr sz="1100" spc="-121" dirty="0">
                <a:solidFill>
                  <a:srgbClr val="6D6E70"/>
                </a:solidFill>
                <a:latin typeface="Arial"/>
                <a:cs typeface="Arial"/>
              </a:rPr>
              <a:t>P</a:t>
            </a:r>
            <a:r>
              <a:rPr sz="1100" spc="-148" dirty="0">
                <a:solidFill>
                  <a:srgbClr val="6D6E70"/>
                </a:solidFill>
                <a:latin typeface="Arial"/>
                <a:cs typeface="Arial"/>
              </a:rPr>
              <a:t>V</a:t>
            </a:r>
            <a:r>
              <a:rPr sz="1100" spc="-216" dirty="0">
                <a:solidFill>
                  <a:srgbClr val="6D6E70"/>
                </a:solidFill>
                <a:latin typeface="Arial"/>
                <a:cs typeface="Arial"/>
              </a:rPr>
              <a:t>C</a:t>
            </a:r>
            <a:r>
              <a:rPr sz="1100" spc="61" dirty="0">
                <a:solidFill>
                  <a:srgbClr val="6D6E70"/>
                </a:solidFill>
                <a:latin typeface="Arial"/>
                <a:cs typeface="Arial"/>
              </a:rPr>
              <a:t> </a:t>
            </a:r>
            <a:r>
              <a:rPr sz="1100" spc="-20" dirty="0">
                <a:solidFill>
                  <a:srgbClr val="6D6E70"/>
                </a:solidFill>
                <a:latin typeface="Arial"/>
                <a:cs typeface="Arial"/>
              </a:rPr>
              <a:t>boots</a:t>
            </a:r>
            <a:endParaRPr sz="1100">
              <a:latin typeface="Arial"/>
              <a:cs typeface="Arial"/>
            </a:endParaRPr>
          </a:p>
        </p:txBody>
      </p:sp>
      <p:sp>
        <p:nvSpPr>
          <p:cNvPr id="6" name="object 6"/>
          <p:cNvSpPr txBox="1"/>
          <p:nvPr/>
        </p:nvSpPr>
        <p:spPr>
          <a:xfrm>
            <a:off x="224168" y="3056910"/>
            <a:ext cx="763983" cy="367948"/>
          </a:xfrm>
          <a:prstGeom prst="rect">
            <a:avLst/>
          </a:prstGeom>
        </p:spPr>
        <p:txBody>
          <a:bodyPr vert="horz" wrap="square" lIns="0" tIns="0" rIns="0" bIns="0" rtlCol="0">
            <a:noAutofit/>
          </a:bodyPr>
          <a:lstStyle/>
          <a:p>
            <a:pPr marL="17113"/>
            <a:r>
              <a:rPr sz="1100" spc="-135" dirty="0">
                <a:solidFill>
                  <a:srgbClr val="6D6E70"/>
                </a:solidFill>
                <a:latin typeface="Arial"/>
                <a:cs typeface="Arial"/>
              </a:rPr>
              <a:t>P</a:t>
            </a:r>
            <a:r>
              <a:rPr sz="1100" spc="-121" dirty="0">
                <a:solidFill>
                  <a:srgbClr val="6D6E70"/>
                </a:solidFill>
                <a:latin typeface="Arial"/>
                <a:cs typeface="Arial"/>
              </a:rPr>
              <a:t>E-HD</a:t>
            </a:r>
            <a:endParaRPr sz="1100">
              <a:latin typeface="Arial"/>
              <a:cs typeface="Arial"/>
            </a:endParaRPr>
          </a:p>
          <a:p>
            <a:pPr marL="17113"/>
            <a:r>
              <a:rPr sz="1100" spc="-7" dirty="0">
                <a:solidFill>
                  <a:srgbClr val="6D6E70"/>
                </a:solidFill>
                <a:latin typeface="Arial"/>
                <a:cs typeface="Arial"/>
              </a:rPr>
              <a:t>mil</a:t>
            </a:r>
            <a:r>
              <a:rPr sz="1100" dirty="0">
                <a:solidFill>
                  <a:srgbClr val="6D6E70"/>
                </a:solidFill>
                <a:latin typeface="Arial"/>
                <a:cs typeface="Arial"/>
              </a:rPr>
              <a:t>k</a:t>
            </a:r>
            <a:r>
              <a:rPr sz="1100" spc="61" dirty="0">
                <a:solidFill>
                  <a:srgbClr val="6D6E70"/>
                </a:solidFill>
                <a:latin typeface="Arial"/>
                <a:cs typeface="Arial"/>
              </a:rPr>
              <a:t> </a:t>
            </a:r>
            <a:r>
              <a:rPr sz="1100" spc="-13" dirty="0">
                <a:solidFill>
                  <a:srgbClr val="6D6E70"/>
                </a:solidFill>
                <a:latin typeface="Arial"/>
                <a:cs typeface="Arial"/>
              </a:rPr>
              <a:t>bottles</a:t>
            </a:r>
            <a:endParaRPr sz="1100">
              <a:latin typeface="Arial"/>
              <a:cs typeface="Arial"/>
            </a:endParaRPr>
          </a:p>
        </p:txBody>
      </p:sp>
      <p:sp>
        <p:nvSpPr>
          <p:cNvPr id="7" name="object 7"/>
          <p:cNvSpPr txBox="1"/>
          <p:nvPr/>
        </p:nvSpPr>
        <p:spPr>
          <a:xfrm>
            <a:off x="1386618" y="4171965"/>
            <a:ext cx="1018077" cy="521692"/>
          </a:xfrm>
          <a:prstGeom prst="rect">
            <a:avLst/>
          </a:prstGeom>
        </p:spPr>
        <p:txBody>
          <a:bodyPr vert="horz" wrap="square" lIns="0" tIns="0" rIns="0" bIns="0" rtlCol="0">
            <a:noAutofit/>
          </a:bodyPr>
          <a:lstStyle/>
          <a:p>
            <a:pPr marL="17113"/>
            <a:r>
              <a:rPr sz="1100" spc="-135" dirty="0">
                <a:solidFill>
                  <a:srgbClr val="6D6E70"/>
                </a:solidFill>
                <a:latin typeface="Arial"/>
                <a:cs typeface="Arial"/>
              </a:rPr>
              <a:t>P</a:t>
            </a:r>
            <a:r>
              <a:rPr sz="1100" spc="-115" dirty="0">
                <a:solidFill>
                  <a:srgbClr val="6D6E70"/>
                </a:solidFill>
                <a:latin typeface="Arial"/>
                <a:cs typeface="Arial"/>
              </a:rPr>
              <a:t>E-H</a:t>
            </a:r>
            <a:r>
              <a:rPr sz="1100" spc="-135" dirty="0">
                <a:solidFill>
                  <a:srgbClr val="6D6E70"/>
                </a:solidFill>
                <a:latin typeface="Arial"/>
                <a:cs typeface="Arial"/>
              </a:rPr>
              <a:t>D</a:t>
            </a:r>
            <a:r>
              <a:rPr sz="1100" spc="61" dirty="0">
                <a:solidFill>
                  <a:srgbClr val="6D6E70"/>
                </a:solidFill>
                <a:latin typeface="Arial"/>
                <a:cs typeface="Arial"/>
              </a:rPr>
              <a:t> </a:t>
            </a:r>
            <a:r>
              <a:rPr sz="1100" dirty="0">
                <a:solidFill>
                  <a:srgbClr val="6D6E70"/>
                </a:solidFill>
                <a:latin typeface="Arial"/>
                <a:cs typeface="Arial"/>
              </a:rPr>
              <a:t>to</a:t>
            </a:r>
            <a:r>
              <a:rPr sz="1100" spc="-67" dirty="0">
                <a:solidFill>
                  <a:srgbClr val="6D6E70"/>
                </a:solidFill>
                <a:latin typeface="Arial"/>
                <a:cs typeface="Arial"/>
              </a:rPr>
              <a:t>ys</a:t>
            </a:r>
            <a:endParaRPr sz="1100">
              <a:latin typeface="Arial"/>
              <a:cs typeface="Arial"/>
            </a:endParaRPr>
          </a:p>
          <a:p>
            <a:pPr marL="469759">
              <a:spcBef>
                <a:spcPts val="640"/>
              </a:spcBef>
            </a:pPr>
            <a:r>
              <a:rPr sz="1600" spc="-182" dirty="0">
                <a:solidFill>
                  <a:srgbClr val="231F20"/>
                </a:solidFill>
                <a:latin typeface="Arial"/>
                <a:cs typeface="Arial"/>
              </a:rPr>
              <a:t>P</a:t>
            </a:r>
            <a:r>
              <a:rPr sz="1600" spc="-168" dirty="0">
                <a:solidFill>
                  <a:srgbClr val="231F20"/>
                </a:solidFill>
                <a:latin typeface="Arial"/>
                <a:cs typeface="Arial"/>
              </a:rPr>
              <a:t>E-HD</a:t>
            </a:r>
            <a:endParaRPr sz="1600">
              <a:latin typeface="Arial"/>
              <a:cs typeface="Arial"/>
            </a:endParaRPr>
          </a:p>
        </p:txBody>
      </p:sp>
      <p:sp>
        <p:nvSpPr>
          <p:cNvPr id="8" name="object 8"/>
          <p:cNvSpPr txBox="1"/>
          <p:nvPr/>
        </p:nvSpPr>
        <p:spPr>
          <a:xfrm>
            <a:off x="3066222" y="1886927"/>
            <a:ext cx="1601050" cy="792902"/>
          </a:xfrm>
          <a:prstGeom prst="rect">
            <a:avLst/>
          </a:prstGeom>
        </p:spPr>
        <p:txBody>
          <a:bodyPr vert="horz" wrap="square" lIns="0" tIns="0" rIns="0" bIns="0" rtlCol="0">
            <a:noAutofit/>
          </a:bodyPr>
          <a:lstStyle/>
          <a:p>
            <a:pPr marL="17113" marR="799189">
              <a:lnSpc>
                <a:spcPts val="1348"/>
              </a:lnSpc>
            </a:pPr>
            <a:r>
              <a:rPr sz="1100" spc="-209" dirty="0">
                <a:solidFill>
                  <a:srgbClr val="6D6E70"/>
                </a:solidFill>
                <a:latin typeface="Arial"/>
                <a:cs typeface="Arial"/>
              </a:rPr>
              <a:t>F</a:t>
            </a:r>
            <a:r>
              <a:rPr sz="1100" spc="-7" dirty="0">
                <a:solidFill>
                  <a:srgbClr val="6D6E70"/>
                </a:solidFill>
                <a:latin typeface="Arial"/>
                <a:cs typeface="Arial"/>
              </a:rPr>
              <a:t>il</a:t>
            </a:r>
            <a:r>
              <a:rPr sz="1100" dirty="0">
                <a:solidFill>
                  <a:srgbClr val="6D6E70"/>
                </a:solidFill>
                <a:latin typeface="Arial"/>
                <a:cs typeface="Arial"/>
              </a:rPr>
              <a:t>m</a:t>
            </a:r>
            <a:r>
              <a:rPr sz="1100" spc="61" dirty="0">
                <a:solidFill>
                  <a:srgbClr val="6D6E70"/>
                </a:solidFill>
                <a:latin typeface="Arial"/>
                <a:cs typeface="Arial"/>
              </a:rPr>
              <a:t> </a:t>
            </a:r>
            <a:r>
              <a:rPr sz="1100" spc="-13" dirty="0">
                <a:solidFill>
                  <a:srgbClr val="6D6E70"/>
                </a:solidFill>
                <a:latin typeface="Arial"/>
                <a:cs typeface="Arial"/>
              </a:rPr>
              <a:t>fo</a:t>
            </a:r>
            <a:r>
              <a:rPr sz="1100" spc="-7" dirty="0">
                <a:solidFill>
                  <a:srgbClr val="6D6E70"/>
                </a:solidFill>
                <a:latin typeface="Arial"/>
                <a:cs typeface="Arial"/>
              </a:rPr>
              <a:t>r</a:t>
            </a:r>
            <a:r>
              <a:rPr sz="1100" spc="61" dirty="0">
                <a:solidFill>
                  <a:srgbClr val="6D6E70"/>
                </a:solidFill>
                <a:latin typeface="Arial"/>
                <a:cs typeface="Arial"/>
              </a:rPr>
              <a:t> </a:t>
            </a:r>
            <a:r>
              <a:rPr sz="1100" spc="-13" dirty="0">
                <a:solidFill>
                  <a:srgbClr val="6D6E70"/>
                </a:solidFill>
                <a:latin typeface="Arial"/>
                <a:cs typeface="Arial"/>
              </a:rPr>
              <a:t>food </a:t>
            </a:r>
            <a:r>
              <a:rPr sz="1100" spc="-47" dirty="0">
                <a:solidFill>
                  <a:srgbClr val="6D6E70"/>
                </a:solidFill>
                <a:latin typeface="Arial"/>
                <a:cs typeface="Arial"/>
              </a:rPr>
              <a:t>packaging</a:t>
            </a:r>
            <a:endParaRPr sz="1100">
              <a:latin typeface="Arial"/>
              <a:cs typeface="Arial"/>
            </a:endParaRPr>
          </a:p>
          <a:p>
            <a:pPr marL="807745" marR="17113">
              <a:spcBef>
                <a:spcPts val="619"/>
              </a:spcBef>
            </a:pPr>
            <a:r>
              <a:rPr sz="1100" spc="-162" dirty="0">
                <a:solidFill>
                  <a:srgbClr val="6D6E70"/>
                </a:solidFill>
                <a:latin typeface="Arial"/>
                <a:cs typeface="Arial"/>
              </a:rPr>
              <a:t>O</a:t>
            </a:r>
            <a:r>
              <a:rPr sz="1100" spc="-20" dirty="0">
                <a:solidFill>
                  <a:srgbClr val="6D6E70"/>
                </a:solidFill>
                <a:latin typeface="Arial"/>
                <a:cs typeface="Arial"/>
              </a:rPr>
              <a:t>f</a:t>
            </a:r>
            <a:r>
              <a:rPr sz="1100" spc="-34" dirty="0">
                <a:solidFill>
                  <a:srgbClr val="6D6E70"/>
                </a:solidFill>
                <a:latin typeface="Arial"/>
                <a:cs typeface="Arial"/>
              </a:rPr>
              <a:t>fice/school</a:t>
            </a:r>
            <a:r>
              <a:rPr sz="1100" spc="-27" dirty="0">
                <a:solidFill>
                  <a:srgbClr val="6D6E70"/>
                </a:solidFill>
                <a:latin typeface="Arial"/>
                <a:cs typeface="Arial"/>
              </a:rPr>
              <a:t> </a:t>
            </a:r>
            <a:r>
              <a:rPr sz="1100" spc="-121" dirty="0">
                <a:solidFill>
                  <a:srgbClr val="6D6E70"/>
                </a:solidFill>
                <a:latin typeface="Arial"/>
                <a:cs typeface="Arial"/>
              </a:rPr>
              <a:t>P</a:t>
            </a:r>
            <a:r>
              <a:rPr sz="1100" spc="-115" dirty="0">
                <a:solidFill>
                  <a:srgbClr val="6D6E70"/>
                </a:solidFill>
                <a:latin typeface="Arial"/>
                <a:cs typeface="Arial"/>
              </a:rPr>
              <a:t>P</a:t>
            </a:r>
            <a:r>
              <a:rPr sz="1100" spc="40" dirty="0">
                <a:solidFill>
                  <a:srgbClr val="6D6E70"/>
                </a:solidFill>
                <a:latin typeface="Arial"/>
                <a:cs typeface="Arial"/>
              </a:rPr>
              <a:t> </a:t>
            </a:r>
            <a:r>
              <a:rPr sz="1100" spc="-27" dirty="0">
                <a:solidFill>
                  <a:srgbClr val="6D6E70"/>
                </a:solidFill>
                <a:latin typeface="Arial"/>
                <a:cs typeface="Arial"/>
              </a:rPr>
              <a:t>folders</a:t>
            </a:r>
            <a:endParaRPr sz="1100">
              <a:latin typeface="Arial"/>
              <a:cs typeface="Arial"/>
            </a:endParaRPr>
          </a:p>
        </p:txBody>
      </p:sp>
      <p:sp>
        <p:nvSpPr>
          <p:cNvPr id="9" name="object 9"/>
          <p:cNvSpPr txBox="1"/>
          <p:nvPr/>
        </p:nvSpPr>
        <p:spPr>
          <a:xfrm>
            <a:off x="1878392" y="5145445"/>
            <a:ext cx="355222" cy="262573"/>
          </a:xfrm>
          <a:prstGeom prst="rect">
            <a:avLst/>
          </a:prstGeom>
        </p:spPr>
        <p:txBody>
          <a:bodyPr vert="horz" wrap="square" lIns="0" tIns="0" rIns="0" bIns="0" rtlCol="0">
            <a:noAutofit/>
          </a:bodyPr>
          <a:lstStyle/>
          <a:p>
            <a:pPr marL="17113"/>
            <a:r>
              <a:rPr sz="1600" spc="-229" dirty="0">
                <a:solidFill>
                  <a:srgbClr val="231F20"/>
                </a:solidFill>
                <a:latin typeface="Arial"/>
                <a:cs typeface="Arial"/>
              </a:rPr>
              <a:t>P</a:t>
            </a:r>
            <a:r>
              <a:rPr sz="1600" spc="-202" dirty="0">
                <a:solidFill>
                  <a:srgbClr val="231F20"/>
                </a:solidFill>
                <a:latin typeface="Arial"/>
                <a:cs typeface="Arial"/>
              </a:rPr>
              <a:t>ET</a:t>
            </a:r>
            <a:endParaRPr sz="1600">
              <a:latin typeface="Arial"/>
              <a:cs typeface="Arial"/>
            </a:endParaRPr>
          </a:p>
        </p:txBody>
      </p:sp>
      <p:sp>
        <p:nvSpPr>
          <p:cNvPr id="10" name="object 10"/>
          <p:cNvSpPr txBox="1"/>
          <p:nvPr/>
        </p:nvSpPr>
        <p:spPr>
          <a:xfrm>
            <a:off x="2453238" y="3695404"/>
            <a:ext cx="370519" cy="262573"/>
          </a:xfrm>
          <a:prstGeom prst="rect">
            <a:avLst/>
          </a:prstGeom>
        </p:spPr>
        <p:txBody>
          <a:bodyPr vert="horz" wrap="square" lIns="0" tIns="0" rIns="0" bIns="0" rtlCol="0">
            <a:noAutofit/>
          </a:bodyPr>
          <a:lstStyle/>
          <a:p>
            <a:pPr marL="17113"/>
            <a:r>
              <a:rPr sz="1600" spc="-162" dirty="0">
                <a:solidFill>
                  <a:srgbClr val="231F20"/>
                </a:solidFill>
                <a:latin typeface="Arial"/>
                <a:cs typeface="Arial"/>
              </a:rPr>
              <a:t>P</a:t>
            </a:r>
            <a:r>
              <a:rPr sz="1600" spc="-202" dirty="0">
                <a:solidFill>
                  <a:srgbClr val="231F20"/>
                </a:solidFill>
                <a:latin typeface="Arial"/>
                <a:cs typeface="Arial"/>
              </a:rPr>
              <a:t>V</a:t>
            </a:r>
            <a:r>
              <a:rPr sz="1600" spc="-317" dirty="0">
                <a:solidFill>
                  <a:srgbClr val="231F20"/>
                </a:solidFill>
                <a:latin typeface="Arial"/>
                <a:cs typeface="Arial"/>
              </a:rPr>
              <a:t>C</a:t>
            </a:r>
            <a:endParaRPr sz="1600">
              <a:latin typeface="Arial"/>
              <a:cs typeface="Arial"/>
            </a:endParaRPr>
          </a:p>
        </p:txBody>
      </p:sp>
      <p:sp>
        <p:nvSpPr>
          <p:cNvPr id="11" name="object 11"/>
          <p:cNvSpPr txBox="1"/>
          <p:nvPr/>
        </p:nvSpPr>
        <p:spPr>
          <a:xfrm>
            <a:off x="1493146" y="2241326"/>
            <a:ext cx="793726" cy="355856"/>
          </a:xfrm>
          <a:prstGeom prst="rect">
            <a:avLst/>
          </a:prstGeom>
        </p:spPr>
        <p:txBody>
          <a:bodyPr vert="horz" wrap="square" lIns="0" tIns="0" rIns="0" bIns="0" rtlCol="0">
            <a:noAutofit/>
          </a:bodyPr>
          <a:lstStyle/>
          <a:p>
            <a:pPr marL="17113" marR="17113">
              <a:lnSpc>
                <a:spcPts val="1348"/>
              </a:lnSpc>
            </a:pPr>
            <a:r>
              <a:rPr sz="1100" spc="-121" dirty="0">
                <a:solidFill>
                  <a:srgbClr val="6D6E70"/>
                </a:solidFill>
                <a:latin typeface="Arial"/>
                <a:cs typeface="Arial"/>
              </a:rPr>
              <a:t>P</a:t>
            </a:r>
            <a:r>
              <a:rPr sz="1100" spc="-148" dirty="0">
                <a:solidFill>
                  <a:srgbClr val="6D6E70"/>
                </a:solidFill>
                <a:latin typeface="Arial"/>
                <a:cs typeface="Arial"/>
              </a:rPr>
              <a:t>V</a:t>
            </a:r>
            <a:r>
              <a:rPr sz="1100" spc="-216" dirty="0">
                <a:solidFill>
                  <a:srgbClr val="6D6E70"/>
                </a:solidFill>
                <a:latin typeface="Arial"/>
                <a:cs typeface="Arial"/>
              </a:rPr>
              <a:t>C</a:t>
            </a:r>
            <a:r>
              <a:rPr sz="1100" spc="61" dirty="0">
                <a:solidFill>
                  <a:srgbClr val="6D6E70"/>
                </a:solidFill>
                <a:latin typeface="Arial"/>
                <a:cs typeface="Arial"/>
              </a:rPr>
              <a:t> </a:t>
            </a:r>
            <a:r>
              <a:rPr sz="1100" spc="-20" dirty="0">
                <a:solidFill>
                  <a:srgbClr val="6D6E70"/>
                </a:solidFill>
                <a:latin typeface="Arial"/>
                <a:cs typeface="Arial"/>
              </a:rPr>
              <a:t>wind</a:t>
            </a:r>
            <a:r>
              <a:rPr sz="1100" spc="-34" dirty="0">
                <a:solidFill>
                  <a:srgbClr val="6D6E70"/>
                </a:solidFill>
                <a:latin typeface="Arial"/>
                <a:cs typeface="Arial"/>
              </a:rPr>
              <a:t>ow</a:t>
            </a:r>
            <a:r>
              <a:rPr sz="1100" spc="-13" dirty="0">
                <a:solidFill>
                  <a:srgbClr val="6D6E70"/>
                </a:solidFill>
                <a:latin typeface="Arial"/>
                <a:cs typeface="Arial"/>
              </a:rPr>
              <a:t> </a:t>
            </a:r>
            <a:r>
              <a:rPr sz="1100" spc="-54" dirty="0">
                <a:solidFill>
                  <a:srgbClr val="6D6E70"/>
                </a:solidFill>
                <a:latin typeface="Arial"/>
                <a:cs typeface="Arial"/>
              </a:rPr>
              <a:t>frames</a:t>
            </a:r>
            <a:endParaRPr sz="1100">
              <a:latin typeface="Arial"/>
              <a:cs typeface="Arial"/>
            </a:endParaRPr>
          </a:p>
        </p:txBody>
      </p:sp>
      <p:sp>
        <p:nvSpPr>
          <p:cNvPr id="12" name="object 12"/>
          <p:cNvSpPr txBox="1"/>
          <p:nvPr/>
        </p:nvSpPr>
        <p:spPr>
          <a:xfrm>
            <a:off x="846057" y="1646367"/>
            <a:ext cx="1297665" cy="191748"/>
          </a:xfrm>
          <a:prstGeom prst="rect">
            <a:avLst/>
          </a:prstGeom>
        </p:spPr>
        <p:txBody>
          <a:bodyPr vert="horz" wrap="square" lIns="0" tIns="0" rIns="0" bIns="0" rtlCol="0">
            <a:noAutofit/>
          </a:bodyPr>
          <a:lstStyle/>
          <a:p>
            <a:pPr marL="17113"/>
            <a:r>
              <a:rPr sz="1100" spc="-135" dirty="0">
                <a:solidFill>
                  <a:srgbClr val="6D6E70"/>
                </a:solidFill>
                <a:latin typeface="Arial"/>
                <a:cs typeface="Arial"/>
              </a:rPr>
              <a:t>P</a:t>
            </a:r>
            <a:r>
              <a:rPr sz="1100" spc="-108" dirty="0">
                <a:solidFill>
                  <a:srgbClr val="6D6E70"/>
                </a:solidFill>
                <a:latin typeface="Arial"/>
                <a:cs typeface="Arial"/>
              </a:rPr>
              <a:t>E-L</a:t>
            </a:r>
            <a:r>
              <a:rPr sz="1100" spc="-141" dirty="0">
                <a:solidFill>
                  <a:srgbClr val="6D6E70"/>
                </a:solidFill>
                <a:latin typeface="Arial"/>
                <a:cs typeface="Arial"/>
              </a:rPr>
              <a:t>D</a:t>
            </a:r>
            <a:r>
              <a:rPr sz="1100" spc="61" dirty="0">
                <a:solidFill>
                  <a:srgbClr val="6D6E70"/>
                </a:solidFill>
                <a:latin typeface="Arial"/>
                <a:cs typeface="Arial"/>
              </a:rPr>
              <a:t> </a:t>
            </a:r>
            <a:r>
              <a:rPr sz="1100" spc="-34" dirty="0">
                <a:solidFill>
                  <a:srgbClr val="6D6E70"/>
                </a:solidFill>
                <a:latin typeface="Arial"/>
                <a:cs typeface="Arial"/>
              </a:rPr>
              <a:t>r</a:t>
            </a:r>
            <a:r>
              <a:rPr sz="1100" spc="-74" dirty="0">
                <a:solidFill>
                  <a:srgbClr val="6D6E70"/>
                </a:solidFill>
                <a:latin typeface="Arial"/>
                <a:cs typeface="Arial"/>
              </a:rPr>
              <a:t>e</a:t>
            </a:r>
            <a:r>
              <a:rPr sz="1100" spc="-40" dirty="0">
                <a:solidFill>
                  <a:srgbClr val="6D6E70"/>
                </a:solidFill>
                <a:latin typeface="Arial"/>
                <a:cs typeface="Arial"/>
              </a:rPr>
              <a:t>usable</a:t>
            </a:r>
            <a:r>
              <a:rPr sz="1100" spc="61" dirty="0">
                <a:solidFill>
                  <a:srgbClr val="6D6E70"/>
                </a:solidFill>
                <a:latin typeface="Arial"/>
                <a:cs typeface="Arial"/>
              </a:rPr>
              <a:t> </a:t>
            </a:r>
            <a:r>
              <a:rPr sz="1100" spc="-54" dirty="0">
                <a:solidFill>
                  <a:srgbClr val="6D6E70"/>
                </a:solidFill>
                <a:latin typeface="Arial"/>
                <a:cs typeface="Arial"/>
              </a:rPr>
              <a:t>bags</a:t>
            </a:r>
            <a:endParaRPr sz="1100">
              <a:latin typeface="Arial"/>
              <a:cs typeface="Arial"/>
            </a:endParaRPr>
          </a:p>
        </p:txBody>
      </p:sp>
      <p:sp>
        <p:nvSpPr>
          <p:cNvPr id="13" name="object 13"/>
          <p:cNvSpPr txBox="1"/>
          <p:nvPr/>
        </p:nvSpPr>
        <p:spPr>
          <a:xfrm>
            <a:off x="138542" y="166311"/>
            <a:ext cx="4296660" cy="356720"/>
          </a:xfrm>
          <a:prstGeom prst="rect">
            <a:avLst/>
          </a:prstGeom>
        </p:spPr>
        <p:txBody>
          <a:bodyPr vert="horz" wrap="square" lIns="0" tIns="0" rIns="0" bIns="0" rtlCol="0">
            <a:noAutofit/>
          </a:bodyPr>
          <a:lstStyle/>
          <a:p>
            <a:pPr marL="17113"/>
            <a:r>
              <a:rPr sz="2200" spc="-27" dirty="0">
                <a:solidFill>
                  <a:srgbClr val="0071BB"/>
                </a:solidFill>
                <a:latin typeface="Arial"/>
                <a:cs typeface="Arial"/>
              </a:rPr>
              <a:t>Diffe</a:t>
            </a:r>
            <a:r>
              <a:rPr sz="2200" spc="-47" dirty="0">
                <a:solidFill>
                  <a:srgbClr val="0071BB"/>
                </a:solidFill>
                <a:latin typeface="Arial"/>
                <a:cs typeface="Arial"/>
              </a:rPr>
              <a:t>r</a:t>
            </a:r>
            <a:r>
              <a:rPr sz="2200" spc="-34" dirty="0">
                <a:solidFill>
                  <a:srgbClr val="0071BB"/>
                </a:solidFill>
                <a:latin typeface="Arial"/>
                <a:cs typeface="Arial"/>
              </a:rPr>
              <a:t>en</a:t>
            </a:r>
            <a:r>
              <a:rPr sz="2200" spc="-13" dirty="0">
                <a:solidFill>
                  <a:srgbClr val="0071BB"/>
                </a:solidFill>
                <a:latin typeface="Arial"/>
                <a:cs typeface="Arial"/>
              </a:rPr>
              <a:t>t</a:t>
            </a:r>
            <a:r>
              <a:rPr sz="2200" spc="-128" dirty="0">
                <a:solidFill>
                  <a:srgbClr val="0071BB"/>
                </a:solidFill>
                <a:latin typeface="Arial"/>
                <a:cs typeface="Arial"/>
              </a:rPr>
              <a:t> </a:t>
            </a:r>
            <a:r>
              <a:rPr lang="en-US" sz="2200" spc="-27" dirty="0" smtClean="0">
                <a:solidFill>
                  <a:srgbClr val="0071BB"/>
                </a:solidFill>
                <a:latin typeface="Arial"/>
                <a:cs typeface="Arial"/>
              </a:rPr>
              <a:t>P</a:t>
            </a:r>
            <a:r>
              <a:rPr sz="2200" spc="-27" dirty="0" smtClean="0">
                <a:solidFill>
                  <a:srgbClr val="0071BB"/>
                </a:solidFill>
                <a:latin typeface="Arial"/>
                <a:cs typeface="Arial"/>
              </a:rPr>
              <a:t>lastics</a:t>
            </a:r>
            <a:r>
              <a:rPr sz="2200" spc="-128" dirty="0" smtClean="0">
                <a:solidFill>
                  <a:srgbClr val="0071BB"/>
                </a:solidFill>
                <a:latin typeface="Arial"/>
                <a:cs typeface="Arial"/>
              </a:rPr>
              <a:t> </a:t>
            </a:r>
            <a:r>
              <a:rPr sz="2200" spc="-7" dirty="0">
                <a:solidFill>
                  <a:srgbClr val="0071BB"/>
                </a:solidFill>
                <a:latin typeface="Arial"/>
                <a:cs typeface="Arial"/>
              </a:rPr>
              <a:t>fo</a:t>
            </a:r>
            <a:r>
              <a:rPr sz="2200" dirty="0">
                <a:solidFill>
                  <a:srgbClr val="0071BB"/>
                </a:solidFill>
                <a:latin typeface="Arial"/>
                <a:cs typeface="Arial"/>
              </a:rPr>
              <a:t>r</a:t>
            </a:r>
            <a:r>
              <a:rPr sz="2200" spc="-128" dirty="0">
                <a:solidFill>
                  <a:srgbClr val="0071BB"/>
                </a:solidFill>
                <a:latin typeface="Arial"/>
                <a:cs typeface="Arial"/>
              </a:rPr>
              <a:t> </a:t>
            </a:r>
            <a:r>
              <a:rPr sz="2200" dirty="0">
                <a:solidFill>
                  <a:srgbClr val="0071BB"/>
                </a:solidFill>
                <a:latin typeface="Arial"/>
                <a:cs typeface="Arial"/>
              </a:rPr>
              <a:t>diffe</a:t>
            </a:r>
            <a:r>
              <a:rPr sz="2200" spc="-20" dirty="0">
                <a:solidFill>
                  <a:srgbClr val="0071BB"/>
                </a:solidFill>
                <a:latin typeface="Arial"/>
                <a:cs typeface="Arial"/>
              </a:rPr>
              <a:t>r</a:t>
            </a:r>
            <a:r>
              <a:rPr sz="2200" spc="-34" dirty="0">
                <a:solidFill>
                  <a:srgbClr val="0071BB"/>
                </a:solidFill>
                <a:latin typeface="Arial"/>
                <a:cs typeface="Arial"/>
              </a:rPr>
              <a:t>en</a:t>
            </a:r>
            <a:r>
              <a:rPr sz="2200" spc="-13" dirty="0">
                <a:solidFill>
                  <a:srgbClr val="0071BB"/>
                </a:solidFill>
                <a:latin typeface="Arial"/>
                <a:cs typeface="Arial"/>
              </a:rPr>
              <a:t>t</a:t>
            </a:r>
            <a:r>
              <a:rPr sz="2200" spc="-128" dirty="0">
                <a:solidFill>
                  <a:srgbClr val="0071BB"/>
                </a:solidFill>
                <a:latin typeface="Arial"/>
                <a:cs typeface="Arial"/>
              </a:rPr>
              <a:t> </a:t>
            </a:r>
            <a:r>
              <a:rPr sz="2200" spc="-94" dirty="0">
                <a:solidFill>
                  <a:srgbClr val="0071BB"/>
                </a:solidFill>
                <a:latin typeface="Arial"/>
                <a:cs typeface="Arial"/>
              </a:rPr>
              <a:t>needs</a:t>
            </a:r>
            <a:endParaRPr sz="2200" dirty="0">
              <a:latin typeface="Arial"/>
              <a:cs typeface="Arial"/>
            </a:endParaRPr>
          </a:p>
        </p:txBody>
      </p:sp>
      <p:sp>
        <p:nvSpPr>
          <p:cNvPr id="14" name="object 14"/>
          <p:cNvSpPr txBox="1"/>
          <p:nvPr/>
        </p:nvSpPr>
        <p:spPr>
          <a:xfrm>
            <a:off x="3686806" y="1073253"/>
            <a:ext cx="1193989" cy="191748"/>
          </a:xfrm>
          <a:prstGeom prst="rect">
            <a:avLst/>
          </a:prstGeom>
        </p:spPr>
        <p:txBody>
          <a:bodyPr vert="horz" wrap="square" lIns="0" tIns="0" rIns="0" bIns="0" rtlCol="0">
            <a:noAutofit/>
          </a:bodyPr>
          <a:lstStyle/>
          <a:p>
            <a:pPr marL="17113"/>
            <a:r>
              <a:rPr sz="1100" spc="-135" dirty="0">
                <a:solidFill>
                  <a:srgbClr val="6D6E70"/>
                </a:solidFill>
                <a:latin typeface="Arial"/>
                <a:cs typeface="Arial"/>
              </a:rPr>
              <a:t>P</a:t>
            </a:r>
            <a:r>
              <a:rPr sz="1100" spc="-115" dirty="0">
                <a:solidFill>
                  <a:srgbClr val="6D6E70"/>
                </a:solidFill>
                <a:latin typeface="Arial"/>
                <a:cs typeface="Arial"/>
              </a:rPr>
              <a:t>E-LL</a:t>
            </a:r>
            <a:r>
              <a:rPr sz="1100" spc="-141" dirty="0">
                <a:solidFill>
                  <a:srgbClr val="6D6E70"/>
                </a:solidFill>
                <a:latin typeface="Arial"/>
                <a:cs typeface="Arial"/>
              </a:rPr>
              <a:t>D</a:t>
            </a:r>
            <a:r>
              <a:rPr sz="1100" spc="61" dirty="0">
                <a:solidFill>
                  <a:srgbClr val="6D6E70"/>
                </a:solidFill>
                <a:latin typeface="Arial"/>
                <a:cs typeface="Arial"/>
              </a:rPr>
              <a:t> </a:t>
            </a:r>
            <a:r>
              <a:rPr sz="1100" spc="-13" dirty="0">
                <a:solidFill>
                  <a:srgbClr val="6D6E70"/>
                </a:solidFill>
                <a:latin typeface="Arial"/>
                <a:cs typeface="Arial"/>
              </a:rPr>
              <a:t>wi</a:t>
            </a:r>
            <a:r>
              <a:rPr sz="1100" spc="-20" dirty="0">
                <a:solidFill>
                  <a:srgbClr val="6D6E70"/>
                </a:solidFill>
                <a:latin typeface="Arial"/>
                <a:cs typeface="Arial"/>
              </a:rPr>
              <a:t>r</a:t>
            </a:r>
            <a:r>
              <a:rPr sz="1100" spc="-74" dirty="0">
                <a:solidFill>
                  <a:srgbClr val="6D6E70"/>
                </a:solidFill>
                <a:latin typeface="Arial"/>
                <a:cs typeface="Arial"/>
              </a:rPr>
              <a:t>e</a:t>
            </a:r>
            <a:r>
              <a:rPr sz="1100" spc="61" dirty="0">
                <a:solidFill>
                  <a:srgbClr val="6D6E70"/>
                </a:solidFill>
                <a:latin typeface="Arial"/>
                <a:cs typeface="Arial"/>
              </a:rPr>
              <a:t> </a:t>
            </a:r>
            <a:r>
              <a:rPr sz="1100" spc="-54" dirty="0">
                <a:solidFill>
                  <a:srgbClr val="6D6E70"/>
                </a:solidFill>
                <a:latin typeface="Arial"/>
                <a:cs typeface="Arial"/>
              </a:rPr>
              <a:t>cables</a:t>
            </a:r>
            <a:endParaRPr sz="1100">
              <a:latin typeface="Arial"/>
              <a:cs typeface="Arial"/>
            </a:endParaRPr>
          </a:p>
        </p:txBody>
      </p:sp>
      <p:sp>
        <p:nvSpPr>
          <p:cNvPr id="15" name="object 15"/>
          <p:cNvSpPr txBox="1"/>
          <p:nvPr/>
        </p:nvSpPr>
        <p:spPr>
          <a:xfrm>
            <a:off x="4944321" y="2906798"/>
            <a:ext cx="266842" cy="262573"/>
          </a:xfrm>
          <a:prstGeom prst="rect">
            <a:avLst/>
          </a:prstGeom>
        </p:spPr>
        <p:txBody>
          <a:bodyPr vert="horz" wrap="square" lIns="0" tIns="0" rIns="0" bIns="0" rtlCol="0">
            <a:noAutofit/>
          </a:bodyPr>
          <a:lstStyle/>
          <a:p>
            <a:pPr marL="17113"/>
            <a:r>
              <a:rPr sz="1600" spc="-162" dirty="0">
                <a:solidFill>
                  <a:srgbClr val="231F20"/>
                </a:solidFill>
                <a:latin typeface="Arial"/>
                <a:cs typeface="Arial"/>
              </a:rPr>
              <a:t>PP</a:t>
            </a:r>
            <a:endParaRPr sz="1600">
              <a:latin typeface="Arial"/>
              <a:cs typeface="Arial"/>
            </a:endParaRPr>
          </a:p>
        </p:txBody>
      </p:sp>
      <p:sp>
        <p:nvSpPr>
          <p:cNvPr id="16" name="object 16"/>
          <p:cNvSpPr txBox="1"/>
          <p:nvPr/>
        </p:nvSpPr>
        <p:spPr>
          <a:xfrm>
            <a:off x="5850044" y="3302796"/>
            <a:ext cx="808173" cy="644340"/>
          </a:xfrm>
          <a:prstGeom prst="rect">
            <a:avLst/>
          </a:prstGeom>
        </p:spPr>
        <p:txBody>
          <a:bodyPr vert="horz" wrap="square" lIns="0" tIns="0" rIns="0" bIns="0" rtlCol="0">
            <a:noAutofit/>
          </a:bodyPr>
          <a:lstStyle/>
          <a:p>
            <a:pPr marL="17113"/>
            <a:r>
              <a:rPr sz="1600" spc="-162" dirty="0">
                <a:solidFill>
                  <a:srgbClr val="231F20"/>
                </a:solidFill>
                <a:latin typeface="Arial"/>
                <a:cs typeface="Arial"/>
              </a:rPr>
              <a:t>PS</a:t>
            </a:r>
            <a:r>
              <a:rPr sz="1600" spc="-67" dirty="0">
                <a:solidFill>
                  <a:srgbClr val="231F20"/>
                </a:solidFill>
                <a:latin typeface="Arial"/>
                <a:cs typeface="Arial"/>
              </a:rPr>
              <a:t>,</a:t>
            </a:r>
            <a:r>
              <a:rPr sz="1600" spc="81" dirty="0">
                <a:solidFill>
                  <a:srgbClr val="231F20"/>
                </a:solidFill>
                <a:latin typeface="Arial"/>
                <a:cs typeface="Arial"/>
              </a:rPr>
              <a:t> </a:t>
            </a:r>
            <a:r>
              <a:rPr sz="1600" spc="-168" dirty="0">
                <a:solidFill>
                  <a:srgbClr val="231F20"/>
                </a:solidFill>
                <a:latin typeface="Arial"/>
                <a:cs typeface="Arial"/>
              </a:rPr>
              <a:t>PS-E</a:t>
            </a:r>
            <a:endParaRPr sz="1600">
              <a:latin typeface="Arial"/>
              <a:cs typeface="Arial"/>
            </a:endParaRPr>
          </a:p>
          <a:p>
            <a:pPr>
              <a:lnSpc>
                <a:spcPts val="1011"/>
              </a:lnSpc>
              <a:spcBef>
                <a:spcPts val="22"/>
              </a:spcBef>
            </a:pPr>
            <a:endParaRPr sz="1000"/>
          </a:p>
          <a:p>
            <a:pPr marL="438099"/>
            <a:r>
              <a:rPr sz="1600" spc="-216" dirty="0">
                <a:solidFill>
                  <a:srgbClr val="231F20"/>
                </a:solidFill>
                <a:latin typeface="Arial"/>
                <a:cs typeface="Arial"/>
              </a:rPr>
              <a:t>PUR</a:t>
            </a:r>
            <a:endParaRPr sz="1600">
              <a:latin typeface="Arial"/>
              <a:cs typeface="Arial"/>
            </a:endParaRPr>
          </a:p>
        </p:txBody>
      </p:sp>
      <p:sp>
        <p:nvSpPr>
          <p:cNvPr id="17" name="object 17"/>
          <p:cNvSpPr txBox="1"/>
          <p:nvPr/>
        </p:nvSpPr>
        <p:spPr>
          <a:xfrm>
            <a:off x="6796345" y="4835489"/>
            <a:ext cx="598269" cy="262573"/>
          </a:xfrm>
          <a:prstGeom prst="rect">
            <a:avLst/>
          </a:prstGeom>
        </p:spPr>
        <p:txBody>
          <a:bodyPr vert="horz" wrap="square" lIns="0" tIns="0" rIns="0" bIns="0" rtlCol="0">
            <a:noAutofit/>
          </a:bodyPr>
          <a:lstStyle/>
          <a:p>
            <a:pPr marL="17113"/>
            <a:r>
              <a:rPr sz="1600" spc="-216" dirty="0">
                <a:solidFill>
                  <a:srgbClr val="231F20"/>
                </a:solidFill>
                <a:latin typeface="Arial"/>
                <a:cs typeface="Arial"/>
              </a:rPr>
              <a:t>O</a:t>
            </a:r>
            <a:r>
              <a:rPr sz="1600" spc="-47" dirty="0">
                <a:solidFill>
                  <a:srgbClr val="231F20"/>
                </a:solidFill>
                <a:latin typeface="Arial"/>
                <a:cs typeface="Arial"/>
              </a:rPr>
              <a:t>thers</a:t>
            </a:r>
            <a:endParaRPr sz="1600">
              <a:latin typeface="Arial"/>
              <a:cs typeface="Arial"/>
            </a:endParaRPr>
          </a:p>
        </p:txBody>
      </p:sp>
      <p:sp>
        <p:nvSpPr>
          <p:cNvPr id="18" name="object 18"/>
          <p:cNvSpPr txBox="1"/>
          <p:nvPr/>
        </p:nvSpPr>
        <p:spPr>
          <a:xfrm>
            <a:off x="3207822" y="2896386"/>
            <a:ext cx="630562" cy="500962"/>
          </a:xfrm>
          <a:prstGeom prst="rect">
            <a:avLst/>
          </a:prstGeom>
        </p:spPr>
        <p:txBody>
          <a:bodyPr vert="horz" wrap="square" lIns="0" tIns="0" rIns="0" bIns="0" rtlCol="0">
            <a:noAutofit/>
          </a:bodyPr>
          <a:lstStyle/>
          <a:p>
            <a:pPr marL="17113" marR="17113" indent="40216">
              <a:lnSpc>
                <a:spcPts val="1927"/>
              </a:lnSpc>
            </a:pPr>
            <a:r>
              <a:rPr sz="1600" spc="-182" dirty="0">
                <a:solidFill>
                  <a:srgbClr val="231F20"/>
                </a:solidFill>
                <a:latin typeface="Arial"/>
                <a:cs typeface="Arial"/>
              </a:rPr>
              <a:t>P</a:t>
            </a:r>
            <a:r>
              <a:rPr sz="1600" spc="-141" dirty="0">
                <a:solidFill>
                  <a:srgbClr val="231F20"/>
                </a:solidFill>
                <a:latin typeface="Arial"/>
                <a:cs typeface="Arial"/>
              </a:rPr>
              <a:t>E-LD,</a:t>
            </a:r>
            <a:r>
              <a:rPr sz="1600" spc="-81" dirty="0">
                <a:solidFill>
                  <a:srgbClr val="231F20"/>
                </a:solidFill>
                <a:latin typeface="Arial"/>
                <a:cs typeface="Arial"/>
              </a:rPr>
              <a:t> </a:t>
            </a:r>
            <a:r>
              <a:rPr sz="1600" spc="-182" dirty="0">
                <a:solidFill>
                  <a:srgbClr val="231F20"/>
                </a:solidFill>
                <a:latin typeface="Arial"/>
                <a:cs typeface="Arial"/>
              </a:rPr>
              <a:t>P</a:t>
            </a:r>
            <a:r>
              <a:rPr sz="1600" spc="-168" dirty="0">
                <a:solidFill>
                  <a:srgbClr val="231F20"/>
                </a:solidFill>
                <a:latin typeface="Arial"/>
                <a:cs typeface="Arial"/>
              </a:rPr>
              <a:t>E-LLD</a:t>
            </a:r>
            <a:endParaRPr sz="1600">
              <a:latin typeface="Arial"/>
              <a:cs typeface="Arial"/>
            </a:endParaRPr>
          </a:p>
        </p:txBody>
      </p:sp>
      <p:sp>
        <p:nvSpPr>
          <p:cNvPr id="19" name="object 19"/>
          <p:cNvSpPr txBox="1"/>
          <p:nvPr/>
        </p:nvSpPr>
        <p:spPr>
          <a:xfrm>
            <a:off x="5028379" y="1173063"/>
            <a:ext cx="1007030" cy="191748"/>
          </a:xfrm>
          <a:prstGeom prst="rect">
            <a:avLst/>
          </a:prstGeom>
        </p:spPr>
        <p:txBody>
          <a:bodyPr vert="horz" wrap="square" lIns="0" tIns="0" rIns="0" bIns="0" rtlCol="0">
            <a:noAutofit/>
          </a:bodyPr>
          <a:lstStyle/>
          <a:p>
            <a:pPr marL="17113"/>
            <a:r>
              <a:rPr sz="1100" spc="-121" dirty="0">
                <a:solidFill>
                  <a:srgbClr val="6D6E70"/>
                </a:solidFill>
                <a:latin typeface="Arial"/>
                <a:cs typeface="Arial"/>
              </a:rPr>
              <a:t>P</a:t>
            </a:r>
            <a:r>
              <a:rPr sz="1100" spc="-115" dirty="0">
                <a:solidFill>
                  <a:srgbClr val="6D6E70"/>
                </a:solidFill>
                <a:latin typeface="Arial"/>
                <a:cs typeface="Arial"/>
              </a:rPr>
              <a:t>P</a:t>
            </a:r>
            <a:r>
              <a:rPr sz="1100" spc="40" dirty="0">
                <a:solidFill>
                  <a:srgbClr val="6D6E70"/>
                </a:solidFill>
                <a:latin typeface="Arial"/>
                <a:cs typeface="Arial"/>
              </a:rPr>
              <a:t> </a:t>
            </a:r>
            <a:r>
              <a:rPr sz="1100" spc="-74" dirty="0">
                <a:solidFill>
                  <a:srgbClr val="6D6E70"/>
                </a:solidFill>
                <a:latin typeface="Arial"/>
                <a:cs typeface="Arial"/>
              </a:rPr>
              <a:t>ca</a:t>
            </a:r>
            <a:r>
              <a:rPr sz="1100" spc="-47" dirty="0">
                <a:solidFill>
                  <a:srgbClr val="6D6E70"/>
                </a:solidFill>
                <a:latin typeface="Arial"/>
                <a:cs typeface="Arial"/>
              </a:rPr>
              <a:t>r</a:t>
            </a:r>
            <a:r>
              <a:rPr sz="1100" spc="61" dirty="0">
                <a:solidFill>
                  <a:srgbClr val="6D6E70"/>
                </a:solidFill>
                <a:latin typeface="Arial"/>
                <a:cs typeface="Arial"/>
              </a:rPr>
              <a:t> </a:t>
            </a:r>
            <a:r>
              <a:rPr sz="1100" spc="-40" dirty="0">
                <a:solidFill>
                  <a:srgbClr val="6D6E70"/>
                </a:solidFill>
                <a:latin typeface="Arial"/>
                <a:cs typeface="Arial"/>
              </a:rPr>
              <a:t>bumpers</a:t>
            </a:r>
            <a:endParaRPr sz="1100">
              <a:latin typeface="Arial"/>
              <a:cs typeface="Arial"/>
            </a:endParaRPr>
          </a:p>
        </p:txBody>
      </p:sp>
      <p:sp>
        <p:nvSpPr>
          <p:cNvPr id="20" name="object 20"/>
          <p:cNvSpPr txBox="1"/>
          <p:nvPr/>
        </p:nvSpPr>
        <p:spPr>
          <a:xfrm>
            <a:off x="4637389" y="2596984"/>
            <a:ext cx="823470" cy="191748"/>
          </a:xfrm>
          <a:prstGeom prst="rect">
            <a:avLst/>
          </a:prstGeom>
        </p:spPr>
        <p:txBody>
          <a:bodyPr vert="horz" wrap="square" lIns="0" tIns="0" rIns="0" bIns="0" rtlCol="0">
            <a:noAutofit/>
          </a:bodyPr>
          <a:lstStyle/>
          <a:p>
            <a:pPr marL="17113"/>
            <a:r>
              <a:rPr sz="1100" spc="-121" dirty="0">
                <a:solidFill>
                  <a:srgbClr val="6D6E70"/>
                </a:solidFill>
                <a:latin typeface="Arial"/>
                <a:cs typeface="Arial"/>
              </a:rPr>
              <a:t>P</a:t>
            </a:r>
            <a:r>
              <a:rPr sz="1100" spc="-115" dirty="0">
                <a:solidFill>
                  <a:srgbClr val="6D6E70"/>
                </a:solidFill>
                <a:latin typeface="Arial"/>
                <a:cs typeface="Arial"/>
              </a:rPr>
              <a:t>P</a:t>
            </a:r>
            <a:r>
              <a:rPr sz="1100" spc="40" dirty="0">
                <a:solidFill>
                  <a:srgbClr val="6D6E70"/>
                </a:solidFill>
                <a:latin typeface="Arial"/>
                <a:cs typeface="Arial"/>
              </a:rPr>
              <a:t> </a:t>
            </a:r>
            <a:r>
              <a:rPr sz="1100" spc="-7" dirty="0">
                <a:solidFill>
                  <a:srgbClr val="6D6E70"/>
                </a:solidFill>
                <a:latin typeface="Arial"/>
                <a:cs typeface="Arial"/>
              </a:rPr>
              <a:t>fl</a:t>
            </a:r>
            <a:r>
              <a:rPr sz="1100" spc="-13" dirty="0">
                <a:solidFill>
                  <a:srgbClr val="6D6E70"/>
                </a:solidFill>
                <a:latin typeface="Arial"/>
                <a:cs typeface="Arial"/>
              </a:rPr>
              <a:t>o</a:t>
            </a:r>
            <a:r>
              <a:rPr sz="1100" spc="-47" dirty="0">
                <a:solidFill>
                  <a:srgbClr val="6D6E70"/>
                </a:solidFill>
                <a:latin typeface="Arial"/>
                <a:cs typeface="Arial"/>
              </a:rPr>
              <a:t>w</a:t>
            </a:r>
            <a:r>
              <a:rPr sz="1100" spc="-20" dirty="0">
                <a:solidFill>
                  <a:srgbClr val="6D6E70"/>
                </a:solidFill>
                <a:latin typeface="Arial"/>
                <a:cs typeface="Arial"/>
              </a:rPr>
              <a:t>erpot</a:t>
            </a:r>
            <a:endParaRPr sz="1100">
              <a:latin typeface="Arial"/>
              <a:cs typeface="Arial"/>
            </a:endParaRPr>
          </a:p>
        </p:txBody>
      </p:sp>
      <p:sp>
        <p:nvSpPr>
          <p:cNvPr id="21" name="object 21"/>
          <p:cNvSpPr txBox="1"/>
          <p:nvPr/>
        </p:nvSpPr>
        <p:spPr>
          <a:xfrm>
            <a:off x="6889219" y="1904765"/>
            <a:ext cx="973037" cy="191748"/>
          </a:xfrm>
          <a:prstGeom prst="rect">
            <a:avLst/>
          </a:prstGeom>
        </p:spPr>
        <p:txBody>
          <a:bodyPr vert="horz" wrap="square" lIns="0" tIns="0" rIns="0" bIns="0" rtlCol="0">
            <a:noAutofit/>
          </a:bodyPr>
          <a:lstStyle/>
          <a:p>
            <a:pPr marL="17113"/>
            <a:r>
              <a:rPr sz="1100" spc="-135" dirty="0">
                <a:solidFill>
                  <a:srgbClr val="6D6E70"/>
                </a:solidFill>
                <a:latin typeface="Arial"/>
                <a:cs typeface="Arial"/>
              </a:rPr>
              <a:t>P</a:t>
            </a:r>
            <a:r>
              <a:rPr sz="1100" spc="-128" dirty="0">
                <a:solidFill>
                  <a:srgbClr val="6D6E70"/>
                </a:solidFill>
                <a:latin typeface="Arial"/>
                <a:cs typeface="Arial"/>
              </a:rPr>
              <a:t>S</a:t>
            </a:r>
            <a:r>
              <a:rPr sz="1100" spc="61" dirty="0">
                <a:solidFill>
                  <a:srgbClr val="6D6E70"/>
                </a:solidFill>
                <a:latin typeface="Arial"/>
                <a:cs typeface="Arial"/>
              </a:rPr>
              <a:t> </a:t>
            </a:r>
            <a:r>
              <a:rPr sz="1100" spc="-20" dirty="0">
                <a:solidFill>
                  <a:srgbClr val="6D6E70"/>
                </a:solidFill>
                <a:latin typeface="Arial"/>
                <a:cs typeface="Arial"/>
              </a:rPr>
              <a:t>plastic</a:t>
            </a:r>
            <a:r>
              <a:rPr sz="1100" spc="61" dirty="0">
                <a:solidFill>
                  <a:srgbClr val="6D6E70"/>
                </a:solidFill>
                <a:latin typeface="Arial"/>
                <a:cs typeface="Arial"/>
              </a:rPr>
              <a:t> </a:t>
            </a:r>
            <a:r>
              <a:rPr sz="1100" spc="-54" dirty="0">
                <a:solidFill>
                  <a:srgbClr val="6D6E70"/>
                </a:solidFill>
                <a:latin typeface="Arial"/>
                <a:cs typeface="Arial"/>
              </a:rPr>
              <a:t>cups</a:t>
            </a:r>
            <a:endParaRPr sz="1100">
              <a:latin typeface="Arial"/>
              <a:cs typeface="Arial"/>
            </a:endParaRPr>
          </a:p>
        </p:txBody>
      </p:sp>
      <p:sp>
        <p:nvSpPr>
          <p:cNvPr id="22" name="object 22"/>
          <p:cNvSpPr txBox="1"/>
          <p:nvPr/>
        </p:nvSpPr>
        <p:spPr>
          <a:xfrm>
            <a:off x="5472084" y="3042505"/>
            <a:ext cx="1150648" cy="191748"/>
          </a:xfrm>
          <a:prstGeom prst="rect">
            <a:avLst/>
          </a:prstGeom>
        </p:spPr>
        <p:txBody>
          <a:bodyPr vert="horz" wrap="square" lIns="0" tIns="0" rIns="0" bIns="0" rtlCol="0">
            <a:noAutofit/>
          </a:bodyPr>
          <a:lstStyle/>
          <a:p>
            <a:pPr marL="17113"/>
            <a:r>
              <a:rPr sz="1100" spc="-135" dirty="0">
                <a:solidFill>
                  <a:srgbClr val="6D6E70"/>
                </a:solidFill>
                <a:latin typeface="Arial"/>
                <a:cs typeface="Arial"/>
              </a:rPr>
              <a:t>P</a:t>
            </a:r>
            <a:r>
              <a:rPr sz="1100" spc="-128" dirty="0">
                <a:solidFill>
                  <a:srgbClr val="6D6E70"/>
                </a:solidFill>
                <a:latin typeface="Arial"/>
                <a:cs typeface="Arial"/>
              </a:rPr>
              <a:t>S</a:t>
            </a:r>
            <a:r>
              <a:rPr sz="1100" spc="61" dirty="0">
                <a:solidFill>
                  <a:srgbClr val="6D6E70"/>
                </a:solidFill>
                <a:latin typeface="Arial"/>
                <a:cs typeface="Arial"/>
              </a:rPr>
              <a:t> </a:t>
            </a:r>
            <a:r>
              <a:rPr sz="1100" spc="-61" dirty="0">
                <a:solidFill>
                  <a:srgbClr val="6D6E70"/>
                </a:solidFill>
                <a:latin typeface="Arial"/>
                <a:cs typeface="Arial"/>
              </a:rPr>
              <a:t>glasse</a:t>
            </a:r>
            <a:r>
              <a:rPr sz="1100" spc="-54" dirty="0">
                <a:solidFill>
                  <a:srgbClr val="6D6E70"/>
                </a:solidFill>
                <a:latin typeface="Arial"/>
                <a:cs typeface="Arial"/>
              </a:rPr>
              <a:t>s</a:t>
            </a:r>
            <a:r>
              <a:rPr sz="1100" spc="61" dirty="0">
                <a:solidFill>
                  <a:srgbClr val="6D6E70"/>
                </a:solidFill>
                <a:latin typeface="Arial"/>
                <a:cs typeface="Arial"/>
              </a:rPr>
              <a:t> </a:t>
            </a:r>
            <a:r>
              <a:rPr sz="1100" spc="-54" dirty="0">
                <a:solidFill>
                  <a:srgbClr val="6D6E70"/>
                </a:solidFill>
                <a:latin typeface="Arial"/>
                <a:cs typeface="Arial"/>
              </a:rPr>
              <a:t>frames</a:t>
            </a:r>
            <a:endParaRPr sz="1100">
              <a:latin typeface="Arial"/>
              <a:cs typeface="Arial"/>
            </a:endParaRPr>
          </a:p>
        </p:txBody>
      </p:sp>
      <p:sp>
        <p:nvSpPr>
          <p:cNvPr id="23" name="object 23"/>
          <p:cNvSpPr txBox="1"/>
          <p:nvPr/>
        </p:nvSpPr>
        <p:spPr>
          <a:xfrm>
            <a:off x="6143647" y="1266714"/>
            <a:ext cx="1165095" cy="367948"/>
          </a:xfrm>
          <a:prstGeom prst="rect">
            <a:avLst/>
          </a:prstGeom>
        </p:spPr>
        <p:txBody>
          <a:bodyPr vert="horz" wrap="square" lIns="0" tIns="0" rIns="0" bIns="0" rtlCol="0">
            <a:noAutofit/>
          </a:bodyPr>
          <a:lstStyle/>
          <a:p>
            <a:pPr marL="17113" marR="17113"/>
            <a:r>
              <a:rPr sz="1100" spc="-115" dirty="0">
                <a:solidFill>
                  <a:srgbClr val="6D6E70"/>
                </a:solidFill>
                <a:latin typeface="Arial"/>
                <a:cs typeface="Arial"/>
              </a:rPr>
              <a:t>M</a:t>
            </a:r>
            <a:r>
              <a:rPr sz="1100" spc="-20" dirty="0">
                <a:solidFill>
                  <a:srgbClr val="6D6E70"/>
                </a:solidFill>
                <a:latin typeface="Arial"/>
                <a:cs typeface="Arial"/>
              </a:rPr>
              <a:t>os</a:t>
            </a:r>
            <a:r>
              <a:rPr sz="1100" spc="-7" dirty="0">
                <a:solidFill>
                  <a:srgbClr val="6D6E70"/>
                </a:solidFill>
                <a:latin typeface="Arial"/>
                <a:cs typeface="Arial"/>
              </a:rPr>
              <a:t>t</a:t>
            </a:r>
            <a:r>
              <a:rPr sz="1100" spc="61" dirty="0">
                <a:solidFill>
                  <a:srgbClr val="6D6E70"/>
                </a:solidFill>
                <a:latin typeface="Arial"/>
                <a:cs typeface="Arial"/>
              </a:rPr>
              <a:t> </a:t>
            </a:r>
            <a:r>
              <a:rPr sz="1100" spc="-61" dirty="0">
                <a:solidFill>
                  <a:srgbClr val="6D6E70"/>
                </a:solidFill>
                <a:latin typeface="Arial"/>
                <a:cs typeface="Arial"/>
              </a:rPr>
              <a:t>y</a:t>
            </a:r>
            <a:r>
              <a:rPr sz="1100" spc="-20" dirty="0">
                <a:solidFill>
                  <a:srgbClr val="6D6E70"/>
                </a:solidFill>
                <a:latin typeface="Arial"/>
                <a:cs typeface="Arial"/>
              </a:rPr>
              <a:t>o</a:t>
            </a:r>
            <a:r>
              <a:rPr sz="1100" spc="-27" dirty="0">
                <a:solidFill>
                  <a:srgbClr val="6D6E70"/>
                </a:solidFill>
                <a:latin typeface="Arial"/>
                <a:cs typeface="Arial"/>
              </a:rPr>
              <a:t>ghur</a:t>
            </a:r>
            <a:r>
              <a:rPr sz="1100" spc="-13" dirty="0">
                <a:solidFill>
                  <a:srgbClr val="6D6E70"/>
                </a:solidFill>
                <a:latin typeface="Arial"/>
                <a:cs typeface="Arial"/>
              </a:rPr>
              <a:t>t</a:t>
            </a:r>
            <a:r>
              <a:rPr sz="1100" spc="61" dirty="0">
                <a:solidFill>
                  <a:srgbClr val="6D6E70"/>
                </a:solidFill>
                <a:latin typeface="Arial"/>
                <a:cs typeface="Arial"/>
              </a:rPr>
              <a:t> </a:t>
            </a:r>
            <a:r>
              <a:rPr sz="1100" spc="-20" dirty="0">
                <a:solidFill>
                  <a:srgbClr val="6D6E70"/>
                </a:solidFill>
                <a:latin typeface="Arial"/>
                <a:cs typeface="Arial"/>
              </a:rPr>
              <a:t>pots</a:t>
            </a:r>
            <a:r>
              <a:rPr sz="1100" spc="-13" dirty="0">
                <a:solidFill>
                  <a:srgbClr val="6D6E70"/>
                </a:solidFill>
                <a:latin typeface="Arial"/>
                <a:cs typeface="Arial"/>
              </a:rPr>
              <a:t> </a:t>
            </a:r>
            <a:r>
              <a:rPr sz="1100" spc="-54" dirty="0">
                <a:solidFill>
                  <a:srgbClr val="6D6E70"/>
                </a:solidFill>
                <a:latin typeface="Arial"/>
                <a:cs typeface="Arial"/>
              </a:rPr>
              <a:t>a</a:t>
            </a:r>
            <a:r>
              <a:rPr sz="1100" spc="-47" dirty="0">
                <a:solidFill>
                  <a:srgbClr val="6D6E70"/>
                </a:solidFill>
                <a:latin typeface="Arial"/>
                <a:cs typeface="Arial"/>
              </a:rPr>
              <a:t>r</a:t>
            </a:r>
            <a:r>
              <a:rPr sz="1100" spc="-74" dirty="0">
                <a:solidFill>
                  <a:srgbClr val="6D6E70"/>
                </a:solidFill>
                <a:latin typeface="Arial"/>
                <a:cs typeface="Arial"/>
              </a:rPr>
              <a:t>e</a:t>
            </a:r>
            <a:r>
              <a:rPr sz="1100" spc="61" dirty="0">
                <a:solidFill>
                  <a:srgbClr val="6D6E70"/>
                </a:solidFill>
                <a:latin typeface="Arial"/>
                <a:cs typeface="Arial"/>
              </a:rPr>
              <a:t> </a:t>
            </a:r>
            <a:r>
              <a:rPr sz="1100" spc="-54" dirty="0">
                <a:solidFill>
                  <a:srgbClr val="6D6E70"/>
                </a:solidFill>
                <a:latin typeface="Arial"/>
                <a:cs typeface="Arial"/>
              </a:rPr>
              <a:t>made</a:t>
            </a:r>
            <a:r>
              <a:rPr sz="1100" spc="61" dirty="0">
                <a:solidFill>
                  <a:srgbClr val="6D6E70"/>
                </a:solidFill>
                <a:latin typeface="Arial"/>
                <a:cs typeface="Arial"/>
              </a:rPr>
              <a:t> </a:t>
            </a:r>
            <a:r>
              <a:rPr sz="1100" dirty="0">
                <a:solidFill>
                  <a:srgbClr val="6D6E70"/>
                </a:solidFill>
                <a:latin typeface="Arial"/>
                <a:cs typeface="Arial"/>
              </a:rPr>
              <a:t>of</a:t>
            </a:r>
            <a:r>
              <a:rPr sz="1100" spc="61" dirty="0">
                <a:solidFill>
                  <a:srgbClr val="6D6E70"/>
                </a:solidFill>
                <a:latin typeface="Arial"/>
                <a:cs typeface="Arial"/>
              </a:rPr>
              <a:t> </a:t>
            </a:r>
            <a:r>
              <a:rPr sz="1100" spc="-128" dirty="0">
                <a:solidFill>
                  <a:srgbClr val="6D6E70"/>
                </a:solidFill>
                <a:latin typeface="Arial"/>
                <a:cs typeface="Arial"/>
              </a:rPr>
              <a:t>PS</a:t>
            </a:r>
            <a:endParaRPr sz="1100">
              <a:latin typeface="Arial"/>
              <a:cs typeface="Arial"/>
            </a:endParaRPr>
          </a:p>
        </p:txBody>
      </p:sp>
      <p:sp>
        <p:nvSpPr>
          <p:cNvPr id="24" name="object 24"/>
          <p:cNvSpPr txBox="1"/>
          <p:nvPr/>
        </p:nvSpPr>
        <p:spPr>
          <a:xfrm>
            <a:off x="7226335" y="2476462"/>
            <a:ext cx="847265" cy="191748"/>
          </a:xfrm>
          <a:prstGeom prst="rect">
            <a:avLst/>
          </a:prstGeom>
        </p:spPr>
        <p:txBody>
          <a:bodyPr vert="horz" wrap="square" lIns="0" tIns="0" rIns="0" bIns="0" rtlCol="0">
            <a:noAutofit/>
          </a:bodyPr>
          <a:lstStyle/>
          <a:p>
            <a:pPr marL="17113"/>
            <a:r>
              <a:rPr sz="1100" spc="-154" dirty="0">
                <a:solidFill>
                  <a:srgbClr val="6D6E70"/>
                </a:solidFill>
                <a:latin typeface="Arial"/>
                <a:cs typeface="Arial"/>
              </a:rPr>
              <a:t>PUR</a:t>
            </a:r>
            <a:r>
              <a:rPr sz="1100" spc="61" dirty="0">
                <a:solidFill>
                  <a:srgbClr val="6D6E70"/>
                </a:solidFill>
                <a:latin typeface="Arial"/>
                <a:cs typeface="Arial"/>
              </a:rPr>
              <a:t> </a:t>
            </a:r>
            <a:r>
              <a:rPr sz="1100" spc="-54" dirty="0">
                <a:solidFill>
                  <a:srgbClr val="6D6E70"/>
                </a:solidFill>
                <a:latin typeface="Arial"/>
                <a:cs typeface="Arial"/>
              </a:rPr>
              <a:t>sponges</a:t>
            </a:r>
            <a:endParaRPr sz="1100">
              <a:latin typeface="Arial"/>
              <a:cs typeface="Arial"/>
            </a:endParaRPr>
          </a:p>
        </p:txBody>
      </p:sp>
      <p:sp>
        <p:nvSpPr>
          <p:cNvPr id="25" name="object 25"/>
          <p:cNvSpPr txBox="1"/>
          <p:nvPr/>
        </p:nvSpPr>
        <p:spPr>
          <a:xfrm>
            <a:off x="8212651" y="2700589"/>
            <a:ext cx="635661" cy="544149"/>
          </a:xfrm>
          <a:prstGeom prst="rect">
            <a:avLst/>
          </a:prstGeom>
        </p:spPr>
        <p:txBody>
          <a:bodyPr vert="horz" wrap="square" lIns="0" tIns="0" rIns="0" bIns="0" rtlCol="0">
            <a:noAutofit/>
          </a:bodyPr>
          <a:lstStyle/>
          <a:p>
            <a:pPr marL="17113"/>
            <a:r>
              <a:rPr sz="1100" spc="-154" dirty="0">
                <a:solidFill>
                  <a:srgbClr val="6D6E70"/>
                </a:solidFill>
                <a:latin typeface="Arial"/>
                <a:cs typeface="Arial"/>
              </a:rPr>
              <a:t>PUR</a:t>
            </a:r>
            <a:endParaRPr sz="1100">
              <a:latin typeface="Arial"/>
              <a:cs typeface="Arial"/>
            </a:endParaRPr>
          </a:p>
          <a:p>
            <a:pPr marL="17113" marR="17113"/>
            <a:r>
              <a:rPr sz="1100" spc="-20" dirty="0">
                <a:solidFill>
                  <a:srgbClr val="6D6E70"/>
                </a:solidFill>
                <a:latin typeface="Arial"/>
                <a:cs typeface="Arial"/>
              </a:rPr>
              <a:t>insulation</a:t>
            </a:r>
            <a:r>
              <a:rPr sz="1100" spc="-13" dirty="0">
                <a:solidFill>
                  <a:srgbClr val="6D6E70"/>
                </a:solidFill>
                <a:latin typeface="Arial"/>
                <a:cs typeface="Arial"/>
              </a:rPr>
              <a:t> </a:t>
            </a:r>
            <a:r>
              <a:rPr sz="1100" spc="-40" dirty="0">
                <a:solidFill>
                  <a:srgbClr val="6D6E70"/>
                </a:solidFill>
                <a:latin typeface="Arial"/>
                <a:cs typeface="Arial"/>
              </a:rPr>
              <a:t>panels</a:t>
            </a:r>
            <a:endParaRPr sz="1100">
              <a:latin typeface="Arial"/>
              <a:cs typeface="Arial"/>
            </a:endParaRPr>
          </a:p>
        </p:txBody>
      </p:sp>
      <p:sp>
        <p:nvSpPr>
          <p:cNvPr id="26" name="object 26"/>
          <p:cNvSpPr txBox="1"/>
          <p:nvPr/>
        </p:nvSpPr>
        <p:spPr>
          <a:xfrm>
            <a:off x="6914861" y="5345828"/>
            <a:ext cx="1640141" cy="191748"/>
          </a:xfrm>
          <a:prstGeom prst="rect">
            <a:avLst/>
          </a:prstGeom>
        </p:spPr>
        <p:txBody>
          <a:bodyPr vert="horz" wrap="square" lIns="0" tIns="0" rIns="0" bIns="0" rtlCol="0">
            <a:noAutofit/>
          </a:bodyPr>
          <a:lstStyle/>
          <a:p>
            <a:pPr marL="17113"/>
            <a:r>
              <a:rPr sz="1100" spc="-154" dirty="0">
                <a:solidFill>
                  <a:srgbClr val="6D6E70"/>
                </a:solidFill>
                <a:latin typeface="Arial"/>
                <a:cs typeface="Arial"/>
              </a:rPr>
              <a:t>PTFE</a:t>
            </a:r>
            <a:r>
              <a:rPr sz="1100" spc="61" dirty="0">
                <a:solidFill>
                  <a:srgbClr val="6D6E70"/>
                </a:solidFill>
                <a:latin typeface="Arial"/>
                <a:cs typeface="Arial"/>
              </a:rPr>
              <a:t> </a:t>
            </a:r>
            <a:r>
              <a:rPr sz="1100" spc="-7" dirty="0">
                <a:solidFill>
                  <a:srgbClr val="6D6E70"/>
                </a:solidFill>
                <a:latin typeface="Arial"/>
                <a:cs typeface="Arial"/>
              </a:rPr>
              <a:t>(</a:t>
            </a:r>
            <a:r>
              <a:rPr sz="1100" spc="-243" dirty="0">
                <a:solidFill>
                  <a:srgbClr val="6D6E70"/>
                </a:solidFill>
                <a:latin typeface="Arial"/>
                <a:cs typeface="Arial"/>
              </a:rPr>
              <a:t>T</a:t>
            </a:r>
            <a:r>
              <a:rPr sz="1100" spc="-27" dirty="0">
                <a:solidFill>
                  <a:srgbClr val="6D6E70"/>
                </a:solidFill>
                <a:latin typeface="Arial"/>
                <a:cs typeface="Arial"/>
              </a:rPr>
              <a:t>eflo</a:t>
            </a:r>
            <a:r>
              <a:rPr sz="1100" spc="-20" dirty="0">
                <a:solidFill>
                  <a:srgbClr val="6D6E70"/>
                </a:solidFill>
                <a:latin typeface="Arial"/>
                <a:cs typeface="Arial"/>
              </a:rPr>
              <a:t>n</a:t>
            </a:r>
            <a:r>
              <a:rPr sz="1100" spc="61" dirty="0">
                <a:solidFill>
                  <a:srgbClr val="6D6E70"/>
                </a:solidFill>
                <a:latin typeface="Arial"/>
                <a:cs typeface="Arial"/>
              </a:rPr>
              <a:t> </a:t>
            </a:r>
            <a:r>
              <a:rPr sz="1100" spc="-40" dirty="0">
                <a:solidFill>
                  <a:srgbClr val="6D6E70"/>
                </a:solidFill>
                <a:latin typeface="Arial"/>
                <a:cs typeface="Arial"/>
              </a:rPr>
              <a:t>coated</a:t>
            </a:r>
            <a:r>
              <a:rPr sz="1100" spc="-20" dirty="0">
                <a:solidFill>
                  <a:srgbClr val="6D6E70"/>
                </a:solidFill>
                <a:latin typeface="Arial"/>
                <a:cs typeface="Arial"/>
              </a:rPr>
              <a:t>)</a:t>
            </a:r>
            <a:r>
              <a:rPr sz="1100" spc="61" dirty="0">
                <a:solidFill>
                  <a:srgbClr val="6D6E70"/>
                </a:solidFill>
                <a:latin typeface="Arial"/>
                <a:cs typeface="Arial"/>
              </a:rPr>
              <a:t> </a:t>
            </a:r>
            <a:r>
              <a:rPr sz="1100" spc="-54" dirty="0">
                <a:solidFill>
                  <a:srgbClr val="6D6E70"/>
                </a:solidFill>
                <a:latin typeface="Arial"/>
                <a:cs typeface="Arial"/>
              </a:rPr>
              <a:t>pans</a:t>
            </a:r>
            <a:endParaRPr sz="1100">
              <a:latin typeface="Arial"/>
              <a:cs typeface="Arial"/>
            </a:endParaRPr>
          </a:p>
        </p:txBody>
      </p:sp>
      <p:sp>
        <p:nvSpPr>
          <p:cNvPr id="27" name="object 27"/>
          <p:cNvSpPr txBox="1"/>
          <p:nvPr/>
        </p:nvSpPr>
        <p:spPr>
          <a:xfrm>
            <a:off x="6747711" y="3463949"/>
            <a:ext cx="897404" cy="367948"/>
          </a:xfrm>
          <a:prstGeom prst="rect">
            <a:avLst/>
          </a:prstGeom>
        </p:spPr>
        <p:txBody>
          <a:bodyPr vert="horz" wrap="square" lIns="0" tIns="0" rIns="0" bIns="0" rtlCol="0">
            <a:noAutofit/>
          </a:bodyPr>
          <a:lstStyle/>
          <a:p>
            <a:pPr marL="17113" marR="17113"/>
            <a:r>
              <a:rPr sz="1100" spc="-182" dirty="0">
                <a:solidFill>
                  <a:srgbClr val="6D6E70"/>
                </a:solidFill>
                <a:latin typeface="Arial"/>
                <a:cs typeface="Arial"/>
              </a:rPr>
              <a:t>P</a:t>
            </a:r>
            <a:r>
              <a:rPr sz="1100" spc="-20" dirty="0">
                <a:solidFill>
                  <a:srgbClr val="6D6E70"/>
                </a:solidFill>
                <a:latin typeface="Arial"/>
                <a:cs typeface="Arial"/>
              </a:rPr>
              <a:t>ol</a:t>
            </a:r>
            <a:r>
              <a:rPr sz="1100" spc="-34" dirty="0">
                <a:solidFill>
                  <a:srgbClr val="6D6E70"/>
                </a:solidFill>
                <a:latin typeface="Arial"/>
                <a:cs typeface="Arial"/>
              </a:rPr>
              <a:t>y</a:t>
            </a:r>
            <a:r>
              <a:rPr sz="1100" spc="-47" dirty="0">
                <a:solidFill>
                  <a:srgbClr val="6D6E70"/>
                </a:solidFill>
                <a:latin typeface="Arial"/>
                <a:cs typeface="Arial"/>
              </a:rPr>
              <a:t>carbonate</a:t>
            </a:r>
            <a:r>
              <a:rPr sz="1100" spc="-27" dirty="0">
                <a:solidFill>
                  <a:srgbClr val="6D6E70"/>
                </a:solidFill>
                <a:latin typeface="Arial"/>
                <a:cs typeface="Arial"/>
              </a:rPr>
              <a:t> </a:t>
            </a:r>
            <a:r>
              <a:rPr sz="1100" spc="-20" dirty="0">
                <a:solidFill>
                  <a:srgbClr val="6D6E70"/>
                </a:solidFill>
                <a:latin typeface="Arial"/>
                <a:cs typeface="Arial"/>
              </a:rPr>
              <a:t>fridge</a:t>
            </a:r>
            <a:r>
              <a:rPr sz="1100" spc="61" dirty="0">
                <a:solidFill>
                  <a:srgbClr val="6D6E70"/>
                </a:solidFill>
                <a:latin typeface="Arial"/>
                <a:cs typeface="Arial"/>
              </a:rPr>
              <a:t> </a:t>
            </a:r>
            <a:r>
              <a:rPr sz="1100" spc="-40" dirty="0">
                <a:solidFill>
                  <a:srgbClr val="6D6E70"/>
                </a:solidFill>
                <a:latin typeface="Arial"/>
                <a:cs typeface="Arial"/>
              </a:rPr>
              <a:t>trays</a:t>
            </a:r>
            <a:endParaRPr sz="1100">
              <a:latin typeface="Arial"/>
              <a:cs typeface="Arial"/>
            </a:endParaRPr>
          </a:p>
        </p:txBody>
      </p:sp>
      <p:sp>
        <p:nvSpPr>
          <p:cNvPr id="28" name="object 28"/>
          <p:cNvSpPr txBox="1"/>
          <p:nvPr/>
        </p:nvSpPr>
        <p:spPr>
          <a:xfrm>
            <a:off x="8202739" y="4106243"/>
            <a:ext cx="680700" cy="191748"/>
          </a:xfrm>
          <a:prstGeom prst="rect">
            <a:avLst/>
          </a:prstGeom>
        </p:spPr>
        <p:txBody>
          <a:bodyPr vert="horz" wrap="square" lIns="0" tIns="0" rIns="0" bIns="0" rtlCol="0">
            <a:noAutofit/>
          </a:bodyPr>
          <a:lstStyle/>
          <a:p>
            <a:pPr marL="17113"/>
            <a:r>
              <a:rPr sz="1100" spc="-121" dirty="0">
                <a:solidFill>
                  <a:srgbClr val="6D6E70"/>
                </a:solidFill>
                <a:latin typeface="Arial"/>
                <a:cs typeface="Arial"/>
              </a:rPr>
              <a:t>AB</a:t>
            </a:r>
            <a:r>
              <a:rPr sz="1100" spc="-115" dirty="0">
                <a:solidFill>
                  <a:srgbClr val="6D6E70"/>
                </a:solidFill>
                <a:latin typeface="Arial"/>
                <a:cs typeface="Arial"/>
              </a:rPr>
              <a:t>S</a:t>
            </a:r>
            <a:r>
              <a:rPr sz="1100" spc="-20" dirty="0">
                <a:solidFill>
                  <a:srgbClr val="6D6E70"/>
                </a:solidFill>
                <a:latin typeface="Arial"/>
                <a:cs typeface="Arial"/>
              </a:rPr>
              <a:t> </a:t>
            </a:r>
            <a:r>
              <a:rPr sz="1100" spc="-34" dirty="0">
                <a:solidFill>
                  <a:srgbClr val="6D6E70"/>
                </a:solidFill>
                <a:latin typeface="Arial"/>
                <a:cs typeface="Arial"/>
              </a:rPr>
              <a:t>bricks</a:t>
            </a:r>
            <a:endParaRPr sz="1100">
              <a:latin typeface="Arial"/>
              <a:cs typeface="Arial"/>
            </a:endParaRPr>
          </a:p>
        </p:txBody>
      </p:sp>
    </p:spTree>
    <p:extLst>
      <p:ext uri="{BB962C8B-B14F-4D97-AF65-F5344CB8AC3E}">
        <p14:creationId xmlns:p14="http://schemas.microsoft.com/office/powerpoint/2010/main" val="2014817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5</a:t>
            </a:fld>
            <a:endParaRPr lang="en-US"/>
          </a:p>
        </p:txBody>
      </p:sp>
      <p:sp>
        <p:nvSpPr>
          <p:cNvPr id="4" name="Rectangle 2"/>
          <p:cNvSpPr>
            <a:spLocks noGrp="1" noChangeArrowheads="1"/>
          </p:cNvSpPr>
          <p:nvPr>
            <p:ph type="ctrTitle"/>
          </p:nvPr>
        </p:nvSpPr>
        <p:spPr bwMode="auto">
          <a:xfrm>
            <a:off x="0" y="0"/>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l"/>
            <a:r>
              <a:rPr lang="en-US" sz="3200" b="1" u="sng" dirty="0" smtClean="0">
                <a:latin typeface="Calibri" pitchFamily="34" charset="0"/>
              </a:rPr>
              <a:t>Plastics Machinery Global Growth :</a:t>
            </a: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sp>
        <p:nvSpPr>
          <p:cNvPr id="3" name="TextBox 2"/>
          <p:cNvSpPr txBox="1"/>
          <p:nvPr/>
        </p:nvSpPr>
        <p:spPr>
          <a:xfrm>
            <a:off x="323528" y="620688"/>
            <a:ext cx="8064896" cy="1200329"/>
          </a:xfrm>
          <a:prstGeom prst="rect">
            <a:avLst/>
          </a:prstGeom>
          <a:noFill/>
        </p:spPr>
        <p:txBody>
          <a:bodyPr wrap="square" rtlCol="0">
            <a:spAutoFit/>
          </a:bodyPr>
          <a:lstStyle/>
          <a:p>
            <a:pPr algn="just"/>
            <a:r>
              <a:rPr lang="en-US" sz="3600" dirty="0" smtClean="0"/>
              <a:t>Plastics Machinery is globally growing at double the rate of GDP </a:t>
            </a:r>
            <a:endParaRPr lang="en-US" sz="3600" dirty="0"/>
          </a:p>
        </p:txBody>
      </p:sp>
      <p:pic>
        <p:nvPicPr>
          <p:cNvPr id="7" name="Picture 1"/>
          <p:cNvPicPr>
            <a:picLocks noChangeAspect="1" noChangeArrowheads="1"/>
          </p:cNvPicPr>
          <p:nvPr/>
        </p:nvPicPr>
        <p:blipFill>
          <a:blip r:embed="rId3" cstate="print"/>
          <a:srcRect/>
          <a:stretch>
            <a:fillRect/>
          </a:stretch>
        </p:blipFill>
        <p:spPr bwMode="auto">
          <a:xfrm>
            <a:off x="4673736" y="1912590"/>
            <a:ext cx="3962400" cy="3686175"/>
          </a:xfrm>
          <a:prstGeom prst="rect">
            <a:avLst/>
          </a:prstGeom>
          <a:noFill/>
          <a:ln w="9525">
            <a:noFill/>
            <a:miter lim="800000"/>
            <a:headEnd/>
            <a:tailEnd/>
          </a:ln>
          <a:effectLst/>
        </p:spPr>
      </p:pic>
      <p:grpSp>
        <p:nvGrpSpPr>
          <p:cNvPr id="8" name="Group 7"/>
          <p:cNvGrpSpPr/>
          <p:nvPr/>
        </p:nvGrpSpPr>
        <p:grpSpPr>
          <a:xfrm>
            <a:off x="539552" y="2137126"/>
            <a:ext cx="3723976" cy="3596130"/>
            <a:chOff x="983024" y="1663546"/>
            <a:chExt cx="3280504" cy="3087963"/>
          </a:xfrm>
        </p:grpSpPr>
        <p:grpSp>
          <p:nvGrpSpPr>
            <p:cNvPr id="9" name="Group 8"/>
            <p:cNvGrpSpPr/>
            <p:nvPr/>
          </p:nvGrpSpPr>
          <p:grpSpPr>
            <a:xfrm>
              <a:off x="983024" y="1663546"/>
              <a:ext cx="3280504" cy="3087963"/>
              <a:chOff x="2117761" y="1123950"/>
              <a:chExt cx="4533901" cy="4178403"/>
            </a:xfrm>
          </p:grpSpPr>
          <p:pic>
            <p:nvPicPr>
              <p:cNvPr id="11" name="Picture 2"/>
              <p:cNvPicPr>
                <a:picLocks noChangeAspect="1" noChangeArrowheads="1"/>
              </p:cNvPicPr>
              <p:nvPr/>
            </p:nvPicPr>
            <p:blipFill>
              <a:blip r:embed="rId4" cstate="print"/>
              <a:srcRect b="20536"/>
              <a:stretch>
                <a:fillRect/>
              </a:stretch>
            </p:blipFill>
            <p:spPr bwMode="auto">
              <a:xfrm>
                <a:off x="2160603" y="1574115"/>
                <a:ext cx="4343400" cy="3728238"/>
              </a:xfrm>
              <a:prstGeom prst="rect">
                <a:avLst/>
              </a:prstGeom>
              <a:noFill/>
              <a:ln w="9525">
                <a:noFill/>
                <a:miter lim="800000"/>
                <a:headEnd/>
                <a:tailEnd/>
              </a:ln>
              <a:effectLst/>
            </p:spPr>
          </p:pic>
          <p:sp>
            <p:nvSpPr>
              <p:cNvPr id="12" name="Content Placeholder 2"/>
              <p:cNvSpPr txBox="1">
                <a:spLocks/>
              </p:cNvSpPr>
              <p:nvPr/>
            </p:nvSpPr>
            <p:spPr>
              <a:xfrm>
                <a:off x="2117761" y="1123950"/>
                <a:ext cx="4533901" cy="409575"/>
              </a:xfrm>
              <a:prstGeom prst="rect">
                <a:avLst/>
              </a:prstGeom>
            </p:spPr>
            <p:txBody>
              <a:bodyPr>
                <a:noAutofit/>
              </a:bodyPr>
              <a:lstStyle/>
              <a:p>
                <a:pPr marL="342900" marR="0" lvl="0" indent="-342900" algn="ctr" defTabSz="914400" rtl="0" eaLnBrk="1" fontAlgn="auto" latinLnBrk="0" hangingPunct="1">
                  <a:lnSpc>
                    <a:spcPct val="100000"/>
                  </a:lnSpc>
                  <a:spcBef>
                    <a:spcPct val="20000"/>
                  </a:spcBef>
                  <a:spcAft>
                    <a:spcPts val="0"/>
                  </a:spcAft>
                  <a:buClrTx/>
                  <a:buSzTx/>
                  <a:buNone/>
                  <a:tabLst/>
                  <a:defRPr/>
                </a:pPr>
                <a:r>
                  <a:rPr kumimoji="0" lang="en-CA" sz="1400" b="1" i="0" u="none" strike="noStrike" kern="1200" cap="none" spc="0" normalizeH="0" baseline="0" noProof="0" dirty="0" smtClean="0">
                    <a:ln>
                      <a:noFill/>
                    </a:ln>
                    <a:solidFill>
                      <a:schemeClr val="tx1"/>
                    </a:solidFill>
                    <a:effectLst/>
                    <a:uLnTx/>
                    <a:uFillTx/>
                    <a:latin typeface="+mn-lt"/>
                    <a:ea typeface="+mn-ea"/>
                    <a:cs typeface="+mn-cs"/>
                  </a:rPr>
                  <a:t>2012 World</a:t>
                </a:r>
                <a:r>
                  <a:rPr kumimoji="0" lang="en-CA" sz="1400" b="1" i="0" u="none" strike="noStrike" kern="1200" cap="none" spc="0" normalizeH="0" noProof="0" dirty="0" smtClean="0">
                    <a:ln>
                      <a:noFill/>
                    </a:ln>
                    <a:solidFill>
                      <a:schemeClr val="tx1"/>
                    </a:solidFill>
                    <a:effectLst/>
                    <a:uLnTx/>
                    <a:uFillTx/>
                    <a:latin typeface="+mn-lt"/>
                    <a:ea typeface="+mn-ea"/>
                    <a:cs typeface="+mn-cs"/>
                  </a:rPr>
                  <a:t> Plastics Material Production</a:t>
                </a:r>
                <a:endParaRPr kumimoji="0" lang="en-CA" sz="1400" b="1" i="0" u="none" strike="noStrike" kern="1200" cap="none" spc="0" normalizeH="0" baseline="30000" noProof="0" dirty="0" smtClean="0">
                  <a:ln>
                    <a:noFill/>
                  </a:ln>
                  <a:solidFill>
                    <a:schemeClr val="tx1"/>
                  </a:solidFill>
                  <a:effectLst/>
                  <a:uLnTx/>
                  <a:uFillTx/>
                  <a:latin typeface="+mn-lt"/>
                  <a:ea typeface="+mn-ea"/>
                  <a:cs typeface="+mn-cs"/>
                </a:endParaRPr>
              </a:p>
            </p:txBody>
          </p:sp>
        </p:grpSp>
        <p:sp>
          <p:nvSpPr>
            <p:cNvPr id="10" name="TextBox 9"/>
            <p:cNvSpPr txBox="1"/>
            <p:nvPr/>
          </p:nvSpPr>
          <p:spPr>
            <a:xfrm>
              <a:off x="2042809" y="3151762"/>
              <a:ext cx="972000" cy="523220"/>
            </a:xfrm>
            <a:prstGeom prst="rect">
              <a:avLst/>
            </a:prstGeom>
            <a:solidFill>
              <a:schemeClr val="bg1"/>
            </a:solidFill>
          </p:spPr>
          <p:txBody>
            <a:bodyPr wrap="square" rtlCol="0">
              <a:spAutoFit/>
            </a:bodyPr>
            <a:lstStyle/>
            <a:p>
              <a:pPr algn="ctr">
                <a:buNone/>
              </a:pPr>
              <a:r>
                <a:rPr lang="en-CA" sz="1400" b="1" dirty="0" smtClean="0">
                  <a:latin typeface="+mj-lt"/>
                </a:rPr>
                <a:t>288 </a:t>
              </a:r>
              <a:r>
                <a:rPr lang="en-CA" sz="1400" b="1" dirty="0" err="1" smtClean="0">
                  <a:latin typeface="+mj-lt"/>
                </a:rPr>
                <a:t>Mtonne</a:t>
              </a:r>
              <a:endParaRPr lang="en-CA" sz="1400" b="1" dirty="0">
                <a:latin typeface="+mj-lt"/>
              </a:endParaRPr>
            </a:p>
          </p:txBody>
        </p:sp>
      </p:grpSp>
      <p:sp>
        <p:nvSpPr>
          <p:cNvPr id="13" name="Content Placeholder 2"/>
          <p:cNvSpPr txBox="1">
            <a:spLocks/>
          </p:cNvSpPr>
          <p:nvPr/>
        </p:nvSpPr>
        <p:spPr>
          <a:xfrm>
            <a:off x="5014684" y="1535199"/>
            <a:ext cx="3280504" cy="302688"/>
          </a:xfrm>
          <a:prstGeom prst="rect">
            <a:avLst/>
          </a:prstGeom>
        </p:spPr>
        <p:txBody>
          <a:bodyPr>
            <a:noAutofit/>
          </a:bodyPr>
          <a:lstStyle/>
          <a:p>
            <a:pPr marL="342900" marR="0" lvl="0" indent="-342900" algn="ctr" defTabSz="914400" rtl="0" eaLnBrk="1" fontAlgn="auto" latinLnBrk="0" hangingPunct="1">
              <a:lnSpc>
                <a:spcPct val="100000"/>
              </a:lnSpc>
              <a:spcBef>
                <a:spcPct val="20000"/>
              </a:spcBef>
              <a:spcAft>
                <a:spcPts val="0"/>
              </a:spcAft>
              <a:buClrTx/>
              <a:buSzTx/>
              <a:buNone/>
              <a:tabLst/>
              <a:defRPr/>
            </a:pPr>
            <a:r>
              <a:rPr kumimoji="0" lang="en-CA" sz="1400" b="1" i="0" u="none" strike="noStrike" kern="1200" cap="none" spc="0" normalizeH="0" baseline="0" noProof="0" dirty="0" smtClean="0">
                <a:ln>
                  <a:noFill/>
                </a:ln>
                <a:solidFill>
                  <a:schemeClr val="tx1"/>
                </a:solidFill>
                <a:effectLst/>
                <a:uLnTx/>
                <a:uFillTx/>
                <a:latin typeface="+mn-lt"/>
                <a:ea typeface="+mn-ea"/>
                <a:cs typeface="+mn-cs"/>
              </a:rPr>
              <a:t>World</a:t>
            </a:r>
            <a:r>
              <a:rPr kumimoji="0" lang="en-CA" sz="1400" b="1" i="0" u="none" strike="noStrike" kern="1200" cap="none" spc="0" normalizeH="0" noProof="0" dirty="0" smtClean="0">
                <a:ln>
                  <a:noFill/>
                </a:ln>
                <a:solidFill>
                  <a:schemeClr val="tx1"/>
                </a:solidFill>
                <a:effectLst/>
                <a:uLnTx/>
                <a:uFillTx/>
                <a:latin typeface="+mn-lt"/>
                <a:ea typeface="+mn-ea"/>
                <a:cs typeface="+mn-cs"/>
              </a:rPr>
              <a:t> Plastics Production</a:t>
            </a:r>
            <a:endParaRPr kumimoji="0" lang="en-CA" sz="1400" b="1" i="0" u="none" strike="noStrike" kern="1200" cap="none" spc="0" normalizeH="0" baseline="3000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21303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6</a:t>
            </a:fld>
            <a:endParaRPr lang="en-US"/>
          </a:p>
        </p:txBody>
      </p:sp>
      <p:sp>
        <p:nvSpPr>
          <p:cNvPr id="4" name="Rectangle 2"/>
          <p:cNvSpPr>
            <a:spLocks noGrp="1" noChangeArrowheads="1"/>
          </p:cNvSpPr>
          <p:nvPr>
            <p:ph type="ctrTitle"/>
          </p:nvPr>
        </p:nvSpPr>
        <p:spPr bwMode="auto">
          <a:xfrm>
            <a:off x="0" y="0"/>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lgn="l"/>
            <a:r>
              <a:rPr lang="en-US" sz="3200" b="1" u="sng" dirty="0">
                <a:latin typeface="Calibri" pitchFamily="34" charset="0"/>
              </a:rPr>
              <a:t>Plastics Machinery Global Growth </a:t>
            </a:r>
            <a:r>
              <a:rPr lang="en-CA" sz="3200" u="sng" dirty="0" smtClean="0"/>
              <a:t>:</a:t>
            </a:r>
            <a:endParaRPr lang="en-US" sz="3200" b="1" u="sng" dirty="0" smtClean="0">
              <a:latin typeface="Calibri" pitchFamily="34" charset="0"/>
            </a:endParaRP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416159664"/>
              </p:ext>
            </p:extLst>
          </p:nvPr>
        </p:nvGraphicFramePr>
        <p:xfrm>
          <a:off x="467544" y="1052736"/>
          <a:ext cx="7828334" cy="3263530"/>
        </p:xfrm>
        <a:graphic>
          <a:graphicData uri="http://schemas.openxmlformats.org/drawingml/2006/table">
            <a:tbl>
              <a:tblPr>
                <a:tableStyleId>{5C22544A-7EE6-4342-B048-85BDC9FD1C3A}</a:tableStyleId>
              </a:tblPr>
              <a:tblGrid>
                <a:gridCol w="720080"/>
                <a:gridCol w="1879028"/>
                <a:gridCol w="1052513"/>
                <a:gridCol w="1052513"/>
                <a:gridCol w="1041400"/>
                <a:gridCol w="1041400"/>
                <a:gridCol w="1041400"/>
              </a:tblGrid>
              <a:tr h="432048">
                <a:tc rowSpan="2">
                  <a:txBody>
                    <a:bodyPr/>
                    <a:lstStyle/>
                    <a:p>
                      <a:pPr algn="ctr" fontAlgn="t"/>
                      <a:r>
                        <a:rPr lang="en-US" sz="1800" u="none" strike="noStrike" dirty="0" smtClean="0">
                          <a:effectLst/>
                        </a:rPr>
                        <a:t>Year</a:t>
                      </a:r>
                      <a:endParaRPr lang="en-US" sz="1800" b="1" i="0" u="none" strike="noStrike" dirty="0">
                        <a:solidFill>
                          <a:srgbClr val="000000"/>
                        </a:solidFill>
                        <a:effectLst/>
                        <a:latin typeface="Calibri"/>
                      </a:endParaRPr>
                    </a:p>
                  </a:txBody>
                  <a:tcPr marL="9525" marR="9525" marT="9525" marB="0"/>
                </a:tc>
                <a:tc rowSpan="2">
                  <a:txBody>
                    <a:bodyPr/>
                    <a:lstStyle/>
                    <a:p>
                      <a:pPr algn="ctr" fontAlgn="t"/>
                      <a:r>
                        <a:rPr lang="en-US" sz="1800" u="none" strike="noStrike" dirty="0" smtClean="0">
                          <a:effectLst/>
                        </a:rPr>
                        <a:t>World </a:t>
                      </a:r>
                      <a:r>
                        <a:rPr lang="en-US" sz="1800" u="none" strike="noStrike" dirty="0">
                          <a:effectLst/>
                        </a:rPr>
                        <a:t>Production *</a:t>
                      </a:r>
                      <a:br>
                        <a:rPr lang="en-US" sz="1800" u="none" strike="noStrike" dirty="0">
                          <a:effectLst/>
                        </a:rPr>
                      </a:br>
                      <a:r>
                        <a:rPr lang="en-US" sz="1800" u="none" strike="noStrike" dirty="0">
                          <a:effectLst/>
                        </a:rPr>
                        <a:t>Million Euro</a:t>
                      </a:r>
                      <a:endParaRPr lang="en-US" sz="1800" b="1" i="0" u="none" strike="noStrike" dirty="0">
                        <a:solidFill>
                          <a:srgbClr val="000000"/>
                        </a:solidFill>
                        <a:effectLst/>
                        <a:latin typeface="Calibri"/>
                      </a:endParaRPr>
                    </a:p>
                  </a:txBody>
                  <a:tcPr marL="9525" marR="9525" marT="9525" marB="0"/>
                </a:tc>
                <a:tc gridSpan="5">
                  <a:txBody>
                    <a:bodyPr/>
                    <a:lstStyle/>
                    <a:p>
                      <a:pPr algn="ctr" fontAlgn="t"/>
                      <a:r>
                        <a:rPr lang="en-US" sz="1800" u="none" strike="noStrike">
                          <a:effectLst/>
                        </a:rPr>
                        <a:t>Share of Particular Countries (%)</a:t>
                      </a:r>
                      <a:endParaRPr lang="en-US" sz="1800" b="1" i="0" u="none" strike="noStrike">
                        <a:solidFill>
                          <a:srgbClr val="000000"/>
                        </a:solidFill>
                        <a:effectLst/>
                        <a:latin typeface="Calibri"/>
                      </a:endParaRPr>
                    </a:p>
                  </a:txBody>
                  <a:tcPr marL="9525" marR="9525" marT="9525"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60040">
                <a:tc vMerge="1">
                  <a:txBody>
                    <a:bodyPr/>
                    <a:lstStyle/>
                    <a:p>
                      <a:endParaRPr lang="en-US"/>
                    </a:p>
                  </a:txBody>
                  <a:tcPr/>
                </a:tc>
                <a:tc vMerge="1">
                  <a:txBody>
                    <a:bodyPr/>
                    <a:lstStyle/>
                    <a:p>
                      <a:endParaRPr lang="en-US"/>
                    </a:p>
                  </a:txBody>
                  <a:tcPr/>
                </a:tc>
                <a:tc>
                  <a:txBody>
                    <a:bodyPr/>
                    <a:lstStyle/>
                    <a:p>
                      <a:pPr algn="ctr" fontAlgn="t"/>
                      <a:r>
                        <a:rPr lang="en-US" sz="1800" u="none" strike="noStrike">
                          <a:effectLst/>
                        </a:rPr>
                        <a:t>China</a:t>
                      </a:r>
                      <a:endParaRPr lang="en-US" sz="1800" b="1" i="0" u="none" strike="noStrike">
                        <a:solidFill>
                          <a:srgbClr val="000000"/>
                        </a:solidFill>
                        <a:effectLst/>
                        <a:latin typeface="Calibri"/>
                      </a:endParaRPr>
                    </a:p>
                  </a:txBody>
                  <a:tcPr marL="9525" marR="9525" marT="9525" marB="0"/>
                </a:tc>
                <a:tc>
                  <a:txBody>
                    <a:bodyPr/>
                    <a:lstStyle/>
                    <a:p>
                      <a:pPr algn="ctr" fontAlgn="t"/>
                      <a:r>
                        <a:rPr lang="en-US" sz="1800" u="none" strike="noStrike">
                          <a:effectLst/>
                        </a:rPr>
                        <a:t>Germany</a:t>
                      </a:r>
                      <a:endParaRPr lang="en-US" sz="1800" b="1" i="0" u="none" strike="noStrike">
                        <a:solidFill>
                          <a:srgbClr val="000000"/>
                        </a:solidFill>
                        <a:effectLst/>
                        <a:latin typeface="Calibri"/>
                      </a:endParaRPr>
                    </a:p>
                  </a:txBody>
                  <a:tcPr marL="9525" marR="9525" marT="9525" marB="0"/>
                </a:tc>
                <a:tc>
                  <a:txBody>
                    <a:bodyPr/>
                    <a:lstStyle/>
                    <a:p>
                      <a:pPr algn="ctr" fontAlgn="t"/>
                      <a:r>
                        <a:rPr lang="en-US" sz="1800" u="none" strike="noStrike">
                          <a:effectLst/>
                        </a:rPr>
                        <a:t>Italy</a:t>
                      </a:r>
                      <a:endParaRPr lang="en-US" sz="1800" b="1" i="0" u="none" strike="noStrike">
                        <a:solidFill>
                          <a:srgbClr val="000000"/>
                        </a:solidFill>
                        <a:effectLst/>
                        <a:latin typeface="Calibri"/>
                      </a:endParaRPr>
                    </a:p>
                  </a:txBody>
                  <a:tcPr marL="9525" marR="9525" marT="9525" marB="0"/>
                </a:tc>
                <a:tc>
                  <a:txBody>
                    <a:bodyPr/>
                    <a:lstStyle/>
                    <a:p>
                      <a:pPr algn="ctr" fontAlgn="t"/>
                      <a:r>
                        <a:rPr lang="en-US" sz="1800" u="none" strike="noStrike">
                          <a:effectLst/>
                        </a:rPr>
                        <a:t>USA</a:t>
                      </a:r>
                      <a:endParaRPr lang="en-US" sz="1800" b="1" i="0" u="none" strike="noStrike">
                        <a:solidFill>
                          <a:srgbClr val="000000"/>
                        </a:solidFill>
                        <a:effectLst/>
                        <a:latin typeface="Calibri"/>
                      </a:endParaRPr>
                    </a:p>
                  </a:txBody>
                  <a:tcPr marL="9525" marR="9525" marT="9525" marB="0"/>
                </a:tc>
                <a:tc>
                  <a:txBody>
                    <a:bodyPr/>
                    <a:lstStyle/>
                    <a:p>
                      <a:pPr algn="ctr" fontAlgn="t"/>
                      <a:r>
                        <a:rPr lang="en-US" sz="1800" u="none" strike="noStrike">
                          <a:effectLst/>
                        </a:rPr>
                        <a:t>Japan</a:t>
                      </a:r>
                      <a:endParaRPr lang="en-US" sz="1800" b="1" i="0" u="none" strike="noStrike">
                        <a:solidFill>
                          <a:srgbClr val="000000"/>
                        </a:solidFill>
                        <a:effectLst/>
                        <a:latin typeface="Calibri"/>
                      </a:endParaRPr>
                    </a:p>
                  </a:txBody>
                  <a:tcPr marL="9525" marR="9525" marT="9525" marB="0"/>
                </a:tc>
              </a:tr>
              <a:tr h="411907">
                <a:tc>
                  <a:txBody>
                    <a:bodyPr/>
                    <a:lstStyle/>
                    <a:p>
                      <a:pPr algn="ctr" fontAlgn="b"/>
                      <a:r>
                        <a:rPr lang="en-US" sz="1800" u="none" strike="noStrike" dirty="0">
                          <a:effectLst/>
                        </a:rPr>
                        <a:t>2010</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23,704</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28.9</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20.7</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9.5</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5.4</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5.4</a:t>
                      </a:r>
                      <a:endParaRPr lang="en-US" sz="1800" b="0" i="0" u="none" strike="noStrike" dirty="0">
                        <a:solidFill>
                          <a:srgbClr val="000000"/>
                        </a:solidFill>
                        <a:effectLst/>
                        <a:latin typeface="Calibri"/>
                      </a:endParaRPr>
                    </a:p>
                  </a:txBody>
                  <a:tcPr marL="9525" marR="9525" marT="9525" marB="0" anchor="ctr" anchorCtr="1"/>
                </a:tc>
              </a:tr>
              <a:tr h="411907">
                <a:tc>
                  <a:txBody>
                    <a:bodyPr/>
                    <a:lstStyle/>
                    <a:p>
                      <a:pPr algn="ctr" fontAlgn="b"/>
                      <a:r>
                        <a:rPr lang="en-US" sz="1800" u="none" strike="noStrike" dirty="0">
                          <a:effectLst/>
                        </a:rPr>
                        <a:t>2011</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28,462</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30.2</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21.8</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8.7</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6.5</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5.5</a:t>
                      </a:r>
                      <a:endParaRPr lang="en-US" sz="1800" b="0" i="0" u="none" strike="noStrike" dirty="0">
                        <a:solidFill>
                          <a:srgbClr val="000000"/>
                        </a:solidFill>
                        <a:effectLst/>
                        <a:latin typeface="Calibri"/>
                      </a:endParaRPr>
                    </a:p>
                  </a:txBody>
                  <a:tcPr marL="9525" marR="9525" marT="9525" marB="0" anchor="ctr" anchorCtr="1"/>
                </a:tc>
              </a:tr>
              <a:tr h="411907">
                <a:tc>
                  <a:txBody>
                    <a:bodyPr/>
                    <a:lstStyle/>
                    <a:p>
                      <a:pPr algn="ctr" fontAlgn="b"/>
                      <a:r>
                        <a:rPr lang="en-US" sz="1800" u="none" strike="noStrike" dirty="0">
                          <a:effectLst/>
                        </a:rPr>
                        <a:t>2012</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29,867</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28.8</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21.9</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8.3</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6.4</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6.0</a:t>
                      </a:r>
                      <a:endParaRPr lang="en-US" sz="1800" b="0" i="0" u="none" strike="noStrike" dirty="0">
                        <a:solidFill>
                          <a:srgbClr val="000000"/>
                        </a:solidFill>
                        <a:effectLst/>
                        <a:latin typeface="Calibri"/>
                      </a:endParaRPr>
                    </a:p>
                  </a:txBody>
                  <a:tcPr marL="9525" marR="9525" marT="9525" marB="0" anchor="ctr" anchorCtr="1"/>
                </a:tc>
              </a:tr>
              <a:tr h="411907">
                <a:tc>
                  <a:txBody>
                    <a:bodyPr/>
                    <a:lstStyle/>
                    <a:p>
                      <a:pPr algn="ctr" fontAlgn="b"/>
                      <a:r>
                        <a:rPr lang="en-US" sz="1800" u="none" strike="noStrike" dirty="0">
                          <a:effectLst/>
                        </a:rPr>
                        <a:t>2013</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30,802</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30.2</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22.1</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8.1</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7.1</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4.4</a:t>
                      </a:r>
                      <a:endParaRPr lang="en-US" sz="1800" b="0" i="0" u="none" strike="noStrike" dirty="0">
                        <a:solidFill>
                          <a:srgbClr val="000000"/>
                        </a:solidFill>
                        <a:effectLst/>
                        <a:latin typeface="Calibri"/>
                      </a:endParaRPr>
                    </a:p>
                  </a:txBody>
                  <a:tcPr marL="9525" marR="9525" marT="9525" marB="0" anchor="ctr" anchorCtr="1"/>
                </a:tc>
              </a:tr>
              <a:tr h="411907">
                <a:tc>
                  <a:txBody>
                    <a:bodyPr/>
                    <a:lstStyle/>
                    <a:p>
                      <a:pPr algn="ctr" fontAlgn="b"/>
                      <a:r>
                        <a:rPr lang="en-US" sz="1800" u="none" strike="noStrike" dirty="0">
                          <a:effectLst/>
                        </a:rPr>
                        <a:t>2014</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32,536</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33.4</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20.5</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7.8</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7.1</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u="none" strike="noStrike" dirty="0" smtClean="0">
                          <a:effectLst/>
                        </a:rPr>
                        <a:t>4.2</a:t>
                      </a:r>
                      <a:endParaRPr lang="en-US" sz="1800" b="0" i="0" u="none" strike="noStrike" dirty="0">
                        <a:solidFill>
                          <a:srgbClr val="000000"/>
                        </a:solidFill>
                        <a:effectLst/>
                        <a:latin typeface="Calibri"/>
                      </a:endParaRPr>
                    </a:p>
                  </a:txBody>
                  <a:tcPr marL="9525" marR="9525" marT="9525" marB="0" anchor="ctr" anchorCtr="1"/>
                </a:tc>
              </a:tr>
              <a:tr h="411907">
                <a:tc>
                  <a:txBody>
                    <a:bodyPr/>
                    <a:lstStyle/>
                    <a:p>
                      <a:pPr algn="ctr" fontAlgn="b"/>
                      <a:r>
                        <a:rPr lang="en-US" sz="1800" b="0" i="0" u="none" strike="noStrike" dirty="0" smtClean="0">
                          <a:solidFill>
                            <a:srgbClr val="000000"/>
                          </a:solidFill>
                          <a:effectLst/>
                          <a:latin typeface="Calibri"/>
                        </a:rPr>
                        <a:t>CAGR</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r>
                        <a:rPr lang="en-US" sz="1800" b="0" i="0" u="none" strike="noStrike" dirty="0" smtClean="0">
                          <a:solidFill>
                            <a:srgbClr val="000000"/>
                          </a:solidFill>
                          <a:effectLst/>
                          <a:latin typeface="Calibri"/>
                        </a:rPr>
                        <a:t>8.2%</a:t>
                      </a:r>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endParaRPr lang="en-US" sz="1800" b="0" i="0" u="none" strike="noStrike" dirty="0">
                        <a:solidFill>
                          <a:srgbClr val="000000"/>
                        </a:solidFill>
                        <a:effectLst/>
                        <a:latin typeface="Calibri"/>
                      </a:endParaRPr>
                    </a:p>
                  </a:txBody>
                  <a:tcPr marL="9525" marR="9525" marT="9525" marB="0" anchor="ctr" anchorCtr="1"/>
                </a:tc>
                <a:tc>
                  <a:txBody>
                    <a:bodyPr/>
                    <a:lstStyle/>
                    <a:p>
                      <a:pPr algn="ctr" fontAlgn="b"/>
                      <a:endParaRPr lang="en-US" sz="1800" b="0" i="0" u="none" strike="noStrike" dirty="0">
                        <a:solidFill>
                          <a:srgbClr val="000000"/>
                        </a:solidFill>
                        <a:effectLst/>
                        <a:latin typeface="Calibri"/>
                      </a:endParaRPr>
                    </a:p>
                  </a:txBody>
                  <a:tcPr marL="9525" marR="9525" marT="9525" marB="0" anchor="ctr" anchorCtr="1"/>
                </a:tc>
              </a:tr>
            </a:tbl>
          </a:graphicData>
        </a:graphic>
      </p:graphicFrame>
      <p:sp>
        <p:nvSpPr>
          <p:cNvPr id="5" name="TextBox 4"/>
          <p:cNvSpPr txBox="1"/>
          <p:nvPr/>
        </p:nvSpPr>
        <p:spPr>
          <a:xfrm>
            <a:off x="539552" y="4405754"/>
            <a:ext cx="2664296" cy="369332"/>
          </a:xfrm>
          <a:prstGeom prst="rect">
            <a:avLst/>
          </a:prstGeom>
          <a:noFill/>
        </p:spPr>
        <p:txBody>
          <a:bodyPr wrap="square" rtlCol="0">
            <a:spAutoFit/>
          </a:bodyPr>
          <a:lstStyle/>
          <a:p>
            <a:r>
              <a:rPr lang="en-US" dirty="0" smtClean="0"/>
              <a:t>* Estimate</a:t>
            </a:r>
          </a:p>
        </p:txBody>
      </p:sp>
      <p:sp>
        <p:nvSpPr>
          <p:cNvPr id="10" name="TextBox 9"/>
          <p:cNvSpPr txBox="1"/>
          <p:nvPr/>
        </p:nvSpPr>
        <p:spPr>
          <a:xfrm>
            <a:off x="678260" y="4927486"/>
            <a:ext cx="7062092" cy="369332"/>
          </a:xfrm>
          <a:prstGeom prst="rect">
            <a:avLst/>
          </a:prstGeom>
          <a:noFill/>
        </p:spPr>
        <p:txBody>
          <a:bodyPr wrap="square" rtlCol="0">
            <a:spAutoFit/>
          </a:bodyPr>
          <a:lstStyle/>
          <a:p>
            <a:r>
              <a:rPr lang="en-US" b="1" dirty="0" smtClean="0"/>
              <a:t>Plastics Machinery Growth is more than GDP growth of these countries</a:t>
            </a:r>
          </a:p>
        </p:txBody>
      </p:sp>
      <p:sp>
        <p:nvSpPr>
          <p:cNvPr id="2" name="TextBox 1"/>
          <p:cNvSpPr txBox="1"/>
          <p:nvPr/>
        </p:nvSpPr>
        <p:spPr>
          <a:xfrm>
            <a:off x="486594" y="611163"/>
            <a:ext cx="7272808" cy="461665"/>
          </a:xfrm>
          <a:prstGeom prst="rect">
            <a:avLst/>
          </a:prstGeom>
          <a:noFill/>
        </p:spPr>
        <p:txBody>
          <a:bodyPr wrap="square" rtlCol="0">
            <a:spAutoFit/>
          </a:bodyPr>
          <a:lstStyle/>
          <a:p>
            <a:r>
              <a:rPr lang="en-US" sz="2400" b="1" dirty="0"/>
              <a:t>TOP 5 in World Production for Core Machinery</a:t>
            </a:r>
          </a:p>
        </p:txBody>
      </p:sp>
    </p:spTree>
    <p:extLst>
      <p:ext uri="{BB962C8B-B14F-4D97-AF65-F5344CB8AC3E}">
        <p14:creationId xmlns:p14="http://schemas.microsoft.com/office/powerpoint/2010/main" val="4080740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7</a:t>
            </a:fld>
            <a:endParaRPr lang="en-US"/>
          </a:p>
        </p:txBody>
      </p:sp>
      <p:sp>
        <p:nvSpPr>
          <p:cNvPr id="4" name="Rectangle 2"/>
          <p:cNvSpPr>
            <a:spLocks noGrp="1" noChangeArrowheads="1"/>
          </p:cNvSpPr>
          <p:nvPr>
            <p:ph type="ctrTitle"/>
          </p:nvPr>
        </p:nvSpPr>
        <p:spPr bwMode="auto">
          <a:xfrm>
            <a:off x="0" y="150912"/>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lgn="l"/>
            <a:r>
              <a:rPr lang="en-CA" sz="3200" u="sng" dirty="0" smtClean="0"/>
              <a:t>  10 </a:t>
            </a:r>
            <a:r>
              <a:rPr lang="en-CA" sz="3200" u="sng" dirty="0"/>
              <a:t>Plastics </a:t>
            </a:r>
            <a:r>
              <a:rPr lang="en-CA" sz="3200" u="sng" dirty="0" smtClean="0"/>
              <a:t>Facts</a:t>
            </a:r>
            <a:r>
              <a:rPr lang="en-US" sz="3200" b="1" u="sng" dirty="0" smtClean="0">
                <a:latin typeface="Calibri" pitchFamily="34" charset="0"/>
              </a:rPr>
              <a:t>:</a:t>
            </a: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sp>
        <p:nvSpPr>
          <p:cNvPr id="2" name="TextBox 1"/>
          <p:cNvSpPr txBox="1"/>
          <p:nvPr/>
        </p:nvSpPr>
        <p:spPr>
          <a:xfrm>
            <a:off x="179512" y="726370"/>
            <a:ext cx="8208912" cy="4862870"/>
          </a:xfrm>
          <a:prstGeom prst="rect">
            <a:avLst/>
          </a:prstGeom>
          <a:noFill/>
        </p:spPr>
        <p:txBody>
          <a:bodyPr wrap="square" rtlCol="0">
            <a:spAutoFit/>
          </a:bodyPr>
          <a:lstStyle/>
          <a:p>
            <a:pPr marL="342900" indent="-342900">
              <a:spcBef>
                <a:spcPts val="600"/>
              </a:spcBef>
              <a:spcAft>
                <a:spcPts val="600"/>
              </a:spcAft>
              <a:buFont typeface="+mj-lt"/>
              <a:buAutoNum type="arabicPeriod"/>
            </a:pPr>
            <a:r>
              <a:rPr lang="en-CA" b="1" dirty="0" smtClean="0"/>
              <a:t>Plastics </a:t>
            </a:r>
            <a:r>
              <a:rPr lang="en-CA" b="1" dirty="0"/>
              <a:t>allow us to do more with less.</a:t>
            </a:r>
            <a:r>
              <a:rPr lang="en-CA" dirty="0"/>
              <a:t> </a:t>
            </a:r>
            <a:r>
              <a:rPr lang="en-CA" dirty="0" smtClean="0"/>
              <a:t>Plastic </a:t>
            </a:r>
            <a:r>
              <a:rPr lang="en-CA" dirty="0"/>
              <a:t>is a lightweight and versatile material. It takes just a little bit of plastic to do a lot. </a:t>
            </a:r>
          </a:p>
          <a:p>
            <a:pPr marL="342900" indent="-342900">
              <a:spcBef>
                <a:spcPts val="600"/>
              </a:spcBef>
              <a:spcAft>
                <a:spcPts val="600"/>
              </a:spcAft>
              <a:buFont typeface="+mj-lt"/>
              <a:buAutoNum type="arabicPeriod"/>
            </a:pPr>
            <a:r>
              <a:rPr lang="en-CA" b="1" dirty="0" smtClean="0"/>
              <a:t>Plastics </a:t>
            </a:r>
            <a:r>
              <a:rPr lang="en-CA" b="1" dirty="0"/>
              <a:t>make a significant contribution to sustainable development.</a:t>
            </a:r>
            <a:r>
              <a:rPr lang="en-CA" dirty="0"/>
              <a:t> </a:t>
            </a:r>
            <a:r>
              <a:rPr lang="en-CA" dirty="0" smtClean="0"/>
              <a:t>When </a:t>
            </a:r>
            <a:r>
              <a:rPr lang="en-CA" dirty="0"/>
              <a:t>evaluating the contribution plastics make to sustainable development, consider their impact on sustainability from a social, economic and environmental perspective. </a:t>
            </a:r>
          </a:p>
          <a:p>
            <a:pPr marL="342900" indent="-342900">
              <a:spcBef>
                <a:spcPts val="600"/>
              </a:spcBef>
              <a:spcAft>
                <a:spcPts val="600"/>
              </a:spcAft>
              <a:buFont typeface="+mj-lt"/>
              <a:buAutoNum type="arabicPeriod"/>
            </a:pPr>
            <a:r>
              <a:rPr lang="en-CA" b="1" dirty="0" smtClean="0"/>
              <a:t>Plastics </a:t>
            </a:r>
            <a:r>
              <a:rPr lang="en-CA" b="1" dirty="0"/>
              <a:t>account for a very small percentage of the world's natural gas and oil.</a:t>
            </a:r>
            <a:r>
              <a:rPr lang="en-CA" dirty="0"/>
              <a:t> </a:t>
            </a:r>
            <a:r>
              <a:rPr lang="en-CA" dirty="0" smtClean="0"/>
              <a:t> Just </a:t>
            </a:r>
            <a:r>
              <a:rPr lang="en-CA" dirty="0"/>
              <a:t>think about it. Only four percent of the world’s oil reserve is used to make plastics. </a:t>
            </a:r>
          </a:p>
          <a:p>
            <a:pPr marL="342900" indent="-342900">
              <a:spcBef>
                <a:spcPts val="600"/>
              </a:spcBef>
              <a:spcAft>
                <a:spcPts val="600"/>
              </a:spcAft>
              <a:buFont typeface="+mj-lt"/>
              <a:buAutoNum type="arabicPeriod"/>
            </a:pPr>
            <a:r>
              <a:rPr lang="en-CA" b="1" dirty="0" smtClean="0"/>
              <a:t>Plastics </a:t>
            </a:r>
            <a:r>
              <a:rPr lang="en-CA" b="1" dirty="0"/>
              <a:t>reduce our consumption of oil.</a:t>
            </a:r>
            <a:r>
              <a:rPr lang="en-CA" dirty="0"/>
              <a:t> </a:t>
            </a:r>
            <a:r>
              <a:rPr lang="en-CA" dirty="0" smtClean="0"/>
              <a:t>Estimates </a:t>
            </a:r>
            <a:r>
              <a:rPr lang="en-CA" dirty="0"/>
              <a:t>suggest that the 100 kg of plastic material used in modern cars replace between 200 and 300 kg of other materials. </a:t>
            </a:r>
          </a:p>
          <a:p>
            <a:pPr marL="342900" indent="-342900">
              <a:spcBef>
                <a:spcPts val="600"/>
              </a:spcBef>
              <a:spcAft>
                <a:spcPts val="600"/>
              </a:spcAft>
              <a:buFont typeface="+mj-lt"/>
              <a:buAutoNum type="arabicPeriod"/>
            </a:pPr>
            <a:r>
              <a:rPr lang="en-CA" b="1" dirty="0" smtClean="0"/>
              <a:t>Plastics </a:t>
            </a:r>
            <a:r>
              <a:rPr lang="en-CA" b="1" dirty="0"/>
              <a:t>are valuable even at the end of their lifecycle.</a:t>
            </a:r>
            <a:r>
              <a:rPr lang="en-CA" dirty="0"/>
              <a:t> </a:t>
            </a:r>
            <a:r>
              <a:rPr lang="en-CA" dirty="0" smtClean="0"/>
              <a:t> After </a:t>
            </a:r>
            <a:r>
              <a:rPr lang="en-CA" dirty="0"/>
              <a:t>fulfilling the useful purpose that they were designed for, plastics can be recycled or reused as an alternative fuel. </a:t>
            </a:r>
            <a:endParaRPr lang="en-CA" dirty="0" smtClean="0"/>
          </a:p>
        </p:txBody>
      </p:sp>
    </p:spTree>
    <p:extLst>
      <p:ext uri="{BB962C8B-B14F-4D97-AF65-F5344CB8AC3E}">
        <p14:creationId xmlns:p14="http://schemas.microsoft.com/office/powerpoint/2010/main" val="22139895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4294967295"/>
          </p:nvPr>
        </p:nvSpPr>
        <p:spPr bwMode="auto">
          <a:xfrm>
            <a:off x="6553200" y="6477000"/>
            <a:ext cx="2133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ADEEF5-54D2-4E49-B146-E166581016E6}" type="slidenum">
              <a:rPr lang="en-US"/>
              <a:pPr eaLnBrk="1" hangingPunct="1"/>
              <a:t>8</a:t>
            </a:fld>
            <a:endParaRPr lang="en-US"/>
          </a:p>
        </p:txBody>
      </p:sp>
      <p:sp>
        <p:nvSpPr>
          <p:cNvPr id="4" name="Rectangle 2"/>
          <p:cNvSpPr>
            <a:spLocks noGrp="1" noChangeArrowheads="1"/>
          </p:cNvSpPr>
          <p:nvPr>
            <p:ph type="ctrTitle"/>
          </p:nvPr>
        </p:nvSpPr>
        <p:spPr bwMode="auto">
          <a:xfrm>
            <a:off x="0" y="0"/>
            <a:ext cx="9144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lgn="l"/>
            <a:r>
              <a:rPr lang="en-CA" sz="3200" u="sng" dirty="0" smtClean="0"/>
              <a:t>  10 </a:t>
            </a:r>
            <a:r>
              <a:rPr lang="en-CA" sz="3200" u="sng" dirty="0"/>
              <a:t>Plastics </a:t>
            </a:r>
            <a:r>
              <a:rPr lang="en-CA" sz="3200" u="sng" dirty="0" smtClean="0"/>
              <a:t>Facts</a:t>
            </a:r>
            <a:r>
              <a:rPr lang="en-US" sz="3200" b="1" u="sng" dirty="0" smtClean="0">
                <a:latin typeface="Calibri" pitchFamily="34" charset="0"/>
              </a:rPr>
              <a:t>:</a:t>
            </a:r>
          </a:p>
        </p:txBody>
      </p:sp>
      <p:sp>
        <p:nvSpPr>
          <p:cNvPr id="6" name="Date Placeholder 5"/>
          <p:cNvSpPr>
            <a:spLocks noGrp="1"/>
          </p:cNvSpPr>
          <p:nvPr>
            <p:ph type="dt" sz="half" idx="10"/>
          </p:nvPr>
        </p:nvSpPr>
        <p:spPr/>
        <p:txBody>
          <a:bodyPr/>
          <a:lstStyle/>
          <a:p>
            <a:fld id="{A92DB976-DE23-4BC0-8170-6C43785D46FE}" type="datetime4">
              <a:rPr lang="en-US" smtClean="0"/>
              <a:pPr/>
              <a:t>16 June, 2016</a:t>
            </a:fld>
            <a:endParaRPr lang="en-US"/>
          </a:p>
        </p:txBody>
      </p:sp>
      <p:sp>
        <p:nvSpPr>
          <p:cNvPr id="2" name="TextBox 1"/>
          <p:cNvSpPr txBox="1"/>
          <p:nvPr/>
        </p:nvSpPr>
        <p:spPr>
          <a:xfrm>
            <a:off x="323528" y="677882"/>
            <a:ext cx="7920880" cy="4585871"/>
          </a:xfrm>
          <a:prstGeom prst="rect">
            <a:avLst/>
          </a:prstGeom>
          <a:noFill/>
        </p:spPr>
        <p:txBody>
          <a:bodyPr wrap="square" rtlCol="0">
            <a:spAutoFit/>
          </a:bodyPr>
          <a:lstStyle/>
          <a:p>
            <a:pPr marL="342900" indent="-342900">
              <a:spcBef>
                <a:spcPts val="600"/>
              </a:spcBef>
              <a:spcAft>
                <a:spcPts val="600"/>
              </a:spcAft>
              <a:buFont typeface="+mj-lt"/>
              <a:buAutoNum type="arabicPeriod" startAt="6"/>
            </a:pPr>
            <a:r>
              <a:rPr lang="en-CA" b="1" dirty="0" smtClean="0"/>
              <a:t>Plastics </a:t>
            </a:r>
            <a:r>
              <a:rPr lang="en-CA" b="1" dirty="0"/>
              <a:t>are essential to renewable energy technologies.</a:t>
            </a:r>
            <a:r>
              <a:rPr lang="en-CA" dirty="0"/>
              <a:t> </a:t>
            </a:r>
            <a:r>
              <a:rPr lang="en-CA" dirty="0" smtClean="0"/>
              <a:t> Much </a:t>
            </a:r>
            <a:r>
              <a:rPr lang="en-CA" dirty="0"/>
              <a:t>of today’s focus on renewable energy technologies would not be possible without the use of plastics. </a:t>
            </a:r>
            <a:endParaRPr lang="en-CA" dirty="0" smtClean="0"/>
          </a:p>
          <a:p>
            <a:pPr marL="342900" indent="-342900">
              <a:spcBef>
                <a:spcPts val="600"/>
              </a:spcBef>
              <a:spcAft>
                <a:spcPts val="600"/>
              </a:spcAft>
              <a:buFont typeface="+mj-lt"/>
              <a:buAutoNum type="arabicPeriod" startAt="6"/>
            </a:pPr>
            <a:r>
              <a:rPr lang="en-CA" b="1" dirty="0" smtClean="0"/>
              <a:t>Plastics </a:t>
            </a:r>
            <a:r>
              <a:rPr lang="en-CA" b="1" dirty="0"/>
              <a:t>help preserve our precious resources.</a:t>
            </a:r>
            <a:r>
              <a:rPr lang="en-CA" dirty="0"/>
              <a:t> </a:t>
            </a:r>
            <a:r>
              <a:rPr lang="en-CA" dirty="0" smtClean="0"/>
              <a:t> Over </a:t>
            </a:r>
            <a:r>
              <a:rPr lang="en-CA" dirty="0"/>
              <a:t>one billion people in the world lack access to safe water. Plastics can preserve and distribute water economically, reliably and safely.  </a:t>
            </a:r>
            <a:endParaRPr lang="en-CA" dirty="0" smtClean="0"/>
          </a:p>
          <a:p>
            <a:pPr marL="342900" indent="-342900">
              <a:spcBef>
                <a:spcPts val="600"/>
              </a:spcBef>
              <a:spcAft>
                <a:spcPts val="600"/>
              </a:spcAft>
              <a:buFont typeface="+mj-lt"/>
              <a:buAutoNum type="arabicPeriod" startAt="6"/>
            </a:pPr>
            <a:r>
              <a:rPr lang="en-CA" b="1" dirty="0" smtClean="0"/>
              <a:t>Plastics </a:t>
            </a:r>
            <a:r>
              <a:rPr lang="en-CA" b="1" dirty="0"/>
              <a:t>are technological champions.</a:t>
            </a:r>
            <a:r>
              <a:rPr lang="en-CA" dirty="0"/>
              <a:t> </a:t>
            </a:r>
            <a:r>
              <a:rPr lang="en-CA" dirty="0" smtClean="0"/>
              <a:t> From </a:t>
            </a:r>
            <a:r>
              <a:rPr lang="en-CA" dirty="0"/>
              <a:t>the thin sutures used in medical applications to the strong, resilient panels used in the aerospace industry, plastics are capable of taking on many forms and characteristics.  </a:t>
            </a:r>
            <a:endParaRPr lang="en-CA" dirty="0" smtClean="0"/>
          </a:p>
          <a:p>
            <a:pPr marL="342900" indent="-342900">
              <a:spcBef>
                <a:spcPts val="600"/>
              </a:spcBef>
              <a:spcAft>
                <a:spcPts val="600"/>
              </a:spcAft>
              <a:buFont typeface="+mj-lt"/>
              <a:buAutoNum type="arabicPeriod" startAt="6"/>
            </a:pPr>
            <a:r>
              <a:rPr lang="en-CA" b="1" dirty="0" smtClean="0"/>
              <a:t>Plastics </a:t>
            </a:r>
            <a:r>
              <a:rPr lang="en-CA" b="1" dirty="0"/>
              <a:t>help reduce.</a:t>
            </a:r>
            <a:r>
              <a:rPr lang="en-CA" dirty="0"/>
              <a:t> </a:t>
            </a:r>
            <a:r>
              <a:rPr lang="en-CA" dirty="0" smtClean="0"/>
              <a:t>Without </a:t>
            </a:r>
            <a:r>
              <a:rPr lang="en-CA" dirty="0"/>
              <a:t>plastics packaging, the weight of packaging would increase four-fold, production costs and energy consumption would double and waste volume would increase by 150 percent.  </a:t>
            </a:r>
            <a:endParaRPr lang="en-CA" dirty="0" smtClean="0"/>
          </a:p>
          <a:p>
            <a:pPr marL="342900" indent="-342900">
              <a:spcBef>
                <a:spcPts val="600"/>
              </a:spcBef>
              <a:spcAft>
                <a:spcPts val="600"/>
              </a:spcAft>
              <a:buFont typeface="+mj-lt"/>
              <a:buAutoNum type="arabicPeriod" startAt="6"/>
            </a:pPr>
            <a:r>
              <a:rPr lang="en-CA" b="1" dirty="0" smtClean="0"/>
              <a:t>Plastics </a:t>
            </a:r>
            <a:r>
              <a:rPr lang="en-CA" b="1" dirty="0"/>
              <a:t>help keep us safe.</a:t>
            </a:r>
            <a:r>
              <a:rPr lang="en-CA" dirty="0"/>
              <a:t> </a:t>
            </a:r>
            <a:r>
              <a:rPr lang="en-CA" dirty="0" smtClean="0"/>
              <a:t> Plastics </a:t>
            </a:r>
            <a:r>
              <a:rPr lang="en-CA" dirty="0"/>
              <a:t>protect us in many different areas of our lives</a:t>
            </a:r>
            <a:r>
              <a:rPr lang="en-CA" dirty="0" smtClean="0"/>
              <a:t>.</a:t>
            </a:r>
            <a:endParaRPr lang="en-US" dirty="0"/>
          </a:p>
        </p:txBody>
      </p:sp>
    </p:spTree>
    <p:extLst>
      <p:ext uri="{BB962C8B-B14F-4D97-AF65-F5344CB8AC3E}">
        <p14:creationId xmlns:p14="http://schemas.microsoft.com/office/powerpoint/2010/main" val="4142751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533400" y="228600"/>
            <a:ext cx="8153400" cy="680120"/>
          </a:xfrm>
        </p:spPr>
        <p:txBody>
          <a:bodyPr>
            <a:normAutofit/>
          </a:bodyPr>
          <a:lstStyle/>
          <a:p>
            <a:pPr algn="l"/>
            <a:r>
              <a:rPr lang="en-US" sz="3200" b="1" u="sng" dirty="0" smtClean="0"/>
              <a:t>Plastics Processing Machinery Credentials</a:t>
            </a:r>
          </a:p>
        </p:txBody>
      </p:sp>
      <p:sp>
        <p:nvSpPr>
          <p:cNvPr id="4099" name="Content Placeholder 4"/>
          <p:cNvSpPr>
            <a:spLocks noGrp="1"/>
          </p:cNvSpPr>
          <p:nvPr>
            <p:ph idx="1"/>
          </p:nvPr>
        </p:nvSpPr>
        <p:spPr>
          <a:xfrm>
            <a:off x="457200" y="971203"/>
            <a:ext cx="8229600" cy="4874096"/>
          </a:xfrm>
        </p:spPr>
        <p:txBody>
          <a:bodyPr>
            <a:noAutofit/>
          </a:bodyPr>
          <a:lstStyle/>
          <a:p>
            <a:pPr algn="just">
              <a:lnSpc>
                <a:spcPct val="80000"/>
              </a:lnSpc>
              <a:spcAft>
                <a:spcPts val="300"/>
              </a:spcAft>
            </a:pPr>
            <a:r>
              <a:rPr lang="en-IN" sz="2200" dirty="0" smtClean="0"/>
              <a:t>Plastics Machinery Market is </a:t>
            </a:r>
            <a:r>
              <a:rPr lang="en-IN" sz="2200" dirty="0" err="1" smtClean="0"/>
              <a:t>Approx</a:t>
            </a:r>
            <a:r>
              <a:rPr lang="en-IN" sz="2200" dirty="0" smtClean="0"/>
              <a:t> </a:t>
            </a:r>
            <a:r>
              <a:rPr lang="en-IN" sz="2200" dirty="0" err="1" smtClean="0"/>
              <a:t>Rs</a:t>
            </a:r>
            <a:r>
              <a:rPr lang="en-IN" sz="2200" dirty="0" smtClean="0"/>
              <a:t>. 3,600 </a:t>
            </a:r>
            <a:r>
              <a:rPr lang="en-IN" sz="2200" dirty="0" err="1" smtClean="0"/>
              <a:t>Crores</a:t>
            </a:r>
            <a:r>
              <a:rPr lang="en-IN" sz="2200" dirty="0" smtClean="0"/>
              <a:t>. Domestic  production is </a:t>
            </a:r>
            <a:r>
              <a:rPr lang="en-IN" sz="2200" dirty="0" err="1" smtClean="0"/>
              <a:t>Approx</a:t>
            </a:r>
            <a:r>
              <a:rPr lang="en-IN" sz="2200" dirty="0" smtClean="0"/>
              <a:t> </a:t>
            </a:r>
            <a:r>
              <a:rPr lang="en-IN" sz="2200" dirty="0" err="1" smtClean="0"/>
              <a:t>Rs</a:t>
            </a:r>
            <a:r>
              <a:rPr lang="en-IN" sz="2200" dirty="0" smtClean="0"/>
              <a:t>. 2,500 </a:t>
            </a:r>
            <a:r>
              <a:rPr lang="en-IN" sz="2200" dirty="0" err="1" smtClean="0"/>
              <a:t>Crores</a:t>
            </a:r>
            <a:endParaRPr lang="en-IN" sz="2200" dirty="0" smtClean="0"/>
          </a:p>
          <a:p>
            <a:pPr algn="just">
              <a:lnSpc>
                <a:spcPct val="80000"/>
              </a:lnSpc>
              <a:spcAft>
                <a:spcPts val="300"/>
              </a:spcAft>
            </a:pPr>
            <a:r>
              <a:rPr lang="en-US" sz="2200" dirty="0" smtClean="0"/>
              <a:t>15 manufacturers in organized sector. </a:t>
            </a:r>
            <a:r>
              <a:rPr lang="en-US" sz="2200" dirty="0" err="1" smtClean="0"/>
              <a:t>Approx</a:t>
            </a:r>
            <a:r>
              <a:rPr lang="en-US" sz="2200" dirty="0" smtClean="0"/>
              <a:t> 200+ manufacturers in small &amp; medium sector. Sector employs </a:t>
            </a:r>
            <a:r>
              <a:rPr lang="en-US" sz="2200" dirty="0" err="1" smtClean="0"/>
              <a:t>approx</a:t>
            </a:r>
            <a:r>
              <a:rPr lang="en-US" sz="2200" dirty="0" smtClean="0"/>
              <a:t> 1.20 Lakh (Direct + Indirect) people </a:t>
            </a:r>
          </a:p>
          <a:p>
            <a:pPr algn="just">
              <a:lnSpc>
                <a:spcPct val="80000"/>
              </a:lnSpc>
            </a:pPr>
            <a:r>
              <a:rPr lang="en-IN" sz="2200" dirty="0" smtClean="0"/>
              <a:t>Plastics machinery sector has potential to become significant part of our manufacturing economy as in industrialized countries – Germany, Italy, France, USA, Canada, Japan, China, Taiwan and South Korea</a:t>
            </a:r>
          </a:p>
          <a:p>
            <a:pPr algn="just">
              <a:lnSpc>
                <a:spcPct val="80000"/>
              </a:lnSpc>
            </a:pPr>
            <a:r>
              <a:rPr lang="en-US" sz="2200" dirty="0" smtClean="0"/>
              <a:t>Machinery produced in India are of current technologies of global leading brands, hence holds high potential for the sector to be a global player</a:t>
            </a:r>
            <a:endParaRPr lang="en-IN" sz="2200" dirty="0" smtClean="0"/>
          </a:p>
          <a:p>
            <a:pPr algn="just">
              <a:lnSpc>
                <a:spcPct val="80000"/>
              </a:lnSpc>
              <a:spcAft>
                <a:spcPts val="300"/>
              </a:spcAft>
            </a:pPr>
            <a:r>
              <a:rPr lang="en-US" sz="2200" dirty="0" smtClean="0"/>
              <a:t>Plastics machineries are exported to Africa, Middle East, South East Asia, North &amp; South America and Russia. Exports value </a:t>
            </a:r>
            <a:r>
              <a:rPr lang="en-US" sz="2200" dirty="0" err="1" smtClean="0"/>
              <a:t>Approx</a:t>
            </a:r>
            <a:r>
              <a:rPr lang="en-US" sz="2200" dirty="0" smtClean="0"/>
              <a:t> </a:t>
            </a:r>
            <a:r>
              <a:rPr lang="en-US" sz="2200" dirty="0" err="1" smtClean="0"/>
              <a:t>Rs</a:t>
            </a:r>
            <a:r>
              <a:rPr lang="en-US" sz="2200" dirty="0" smtClean="0"/>
              <a:t>. 600 </a:t>
            </a:r>
            <a:r>
              <a:rPr lang="en-US" sz="2200" dirty="0" err="1" smtClean="0"/>
              <a:t>Crores</a:t>
            </a:r>
            <a:endParaRPr lang="en-US" sz="2200" dirty="0" smtClean="0"/>
          </a:p>
        </p:txBody>
      </p:sp>
      <p:sp>
        <p:nvSpPr>
          <p:cNvPr id="7" name="Date Placeholder 6"/>
          <p:cNvSpPr>
            <a:spLocks noGrp="1"/>
          </p:cNvSpPr>
          <p:nvPr>
            <p:ph type="dt" sz="quarter" idx="10"/>
          </p:nvPr>
        </p:nvSpPr>
        <p:spPr>
          <a:xfrm>
            <a:off x="0" y="6356350"/>
            <a:ext cx="2133600" cy="365125"/>
          </a:xfrm>
        </p:spPr>
        <p:txBody>
          <a:bodyPr/>
          <a:lstStyle/>
          <a:p>
            <a:pPr>
              <a:defRPr/>
            </a:pPr>
            <a:r>
              <a:rPr lang="en-US" dirty="0"/>
              <a:t>June 14th, 2016</a:t>
            </a:r>
          </a:p>
        </p:txBody>
      </p:sp>
    </p:spTree>
    <p:extLst>
      <p:ext uri="{BB962C8B-B14F-4D97-AF65-F5344CB8AC3E}">
        <p14:creationId xmlns:p14="http://schemas.microsoft.com/office/powerpoint/2010/main" val="478090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794</TotalTime>
  <Words>1568</Words>
  <Application>Microsoft Office PowerPoint</Application>
  <PresentationFormat>On-screen Show (4:3)</PresentationFormat>
  <Paragraphs>429</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Visit of Smt. Ritu Pande Director  Department of Heavy Industries on June 14, 2016</vt:lpstr>
      <vt:lpstr>Type of Machinery &amp; Auxiliary:</vt:lpstr>
      <vt:lpstr>Products Manufactured on Plastics Machinery:</vt:lpstr>
      <vt:lpstr>PowerPoint Presentation</vt:lpstr>
      <vt:lpstr>Plastics Machinery Global Growth :</vt:lpstr>
      <vt:lpstr>Plastics Machinery Global Growth :</vt:lpstr>
      <vt:lpstr>  10 Plastics Facts:</vt:lpstr>
      <vt:lpstr>  10 Plastics Facts:</vt:lpstr>
      <vt:lpstr>Plastics Processing Machinery Credentials</vt:lpstr>
      <vt:lpstr>India Polymer Demand:30 million Tonnes by 2021</vt:lpstr>
      <vt:lpstr>Major Machinery Manufacturers:</vt:lpstr>
      <vt:lpstr>Global Machinery Manufacturers in India:</vt:lpstr>
      <vt:lpstr>Global Machinery Manufacturers in India:</vt:lpstr>
      <vt:lpstr>Global Auxiliary Manufacturers in India:</vt:lpstr>
      <vt:lpstr>Indian Multinationals in Plastics Machienry:</vt:lpstr>
      <vt:lpstr>Plastics Machinery Growth:</vt:lpstr>
      <vt:lpstr>Used Machinery Imports</vt:lpstr>
      <vt:lpstr>Plastics Machinery Issues:</vt:lpstr>
      <vt:lpstr>Plastics Machinery Issues:</vt:lpstr>
      <vt:lpstr>Plastics Machinery Growth Initiatives (Self &amp; with GOI Support)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Sharma, Rajendra R</cp:lastModifiedBy>
  <cp:revision>90</cp:revision>
  <dcterms:created xsi:type="dcterms:W3CDTF">2014-08-25T07:03:01Z</dcterms:created>
  <dcterms:modified xsi:type="dcterms:W3CDTF">2016-06-16T10:43:14Z</dcterms:modified>
</cp:coreProperties>
</file>